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8" r:id="rId5"/>
    <p:sldId id="259" r:id="rId6"/>
    <p:sldId id="260" r:id="rId7"/>
    <p:sldId id="262" r:id="rId8"/>
    <p:sldId id="263" r:id="rId9"/>
    <p:sldId id="264"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6" r:id="rId28"/>
    <p:sldId id="284" r:id="rId29"/>
    <p:sldId id="287" r:id="rId30"/>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1365517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3179111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4029345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1488074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3196757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3570767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716470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1202403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1884225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51661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470C0AA-FC2E-4834-8B79-C5FD9F95929F}" type="datetimeFigureOut">
              <a:rPr lang="es-AR" smtClean="0"/>
              <a:pPr/>
              <a:t>25/10/2018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3505636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70C0AA-FC2E-4834-8B79-C5FD9F95929F}" type="datetimeFigureOut">
              <a:rPr lang="es-AR" smtClean="0"/>
              <a:pPr/>
              <a:t>25/10/2018</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93BFC-45CC-41F8-8D26-5BF1F2914357}" type="slidenum">
              <a:rPr lang="es-AR" smtClean="0"/>
              <a:pPr/>
              <a:t>‹Nº›</a:t>
            </a:fld>
            <a:endParaRPr lang="es-AR"/>
          </a:p>
        </p:txBody>
      </p:sp>
    </p:spTree>
    <p:extLst>
      <p:ext uri="{BB962C8B-B14F-4D97-AF65-F5344CB8AC3E}">
        <p14:creationId xmlns:p14="http://schemas.microsoft.com/office/powerpoint/2010/main" xmlns="" val="4287288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11560" y="980728"/>
            <a:ext cx="7772400" cy="1470025"/>
          </a:xfrm>
        </p:spPr>
        <p:txBody>
          <a:bodyPr/>
          <a:lstStyle/>
          <a:p>
            <a:r>
              <a:rPr lang="es-AR" dirty="0" smtClean="0"/>
              <a:t>EMPRESA FAMILIAR</a:t>
            </a:r>
            <a:endParaRPr lang="es-AR" dirty="0"/>
          </a:p>
        </p:txBody>
      </p:sp>
      <p:sp>
        <p:nvSpPr>
          <p:cNvPr id="3" name="2 Subtítulo"/>
          <p:cNvSpPr>
            <a:spLocks noGrp="1"/>
          </p:cNvSpPr>
          <p:nvPr>
            <p:ph type="subTitle" idx="1"/>
          </p:nvPr>
        </p:nvSpPr>
        <p:spPr>
          <a:xfrm>
            <a:off x="1475656" y="4797152"/>
            <a:ext cx="6400800" cy="1752600"/>
          </a:xfrm>
        </p:spPr>
        <p:txBody>
          <a:bodyPr>
            <a:normAutofit fontScale="92500" lnSpcReduction="20000"/>
          </a:bodyPr>
          <a:lstStyle/>
          <a:p>
            <a:r>
              <a:rPr lang="es-AR" dirty="0" smtClean="0">
                <a:solidFill>
                  <a:schemeClr val="tx1"/>
                </a:solidFill>
              </a:rPr>
              <a:t>Graciela Edith </a:t>
            </a:r>
            <a:r>
              <a:rPr lang="es-AR" dirty="0" err="1" smtClean="0">
                <a:solidFill>
                  <a:schemeClr val="tx1"/>
                </a:solidFill>
              </a:rPr>
              <a:t>Garcete</a:t>
            </a:r>
            <a:endParaRPr lang="es-AR" dirty="0" smtClean="0">
              <a:solidFill>
                <a:schemeClr val="tx1"/>
              </a:solidFill>
            </a:endParaRPr>
          </a:p>
          <a:p>
            <a:r>
              <a:rPr lang="es-AR" dirty="0" smtClean="0">
                <a:solidFill>
                  <a:schemeClr val="tx1"/>
                </a:solidFill>
              </a:rPr>
              <a:t>Instituto de Derecho Comercial del Colegio de Abogados de San Martín</a:t>
            </a:r>
          </a:p>
          <a:p>
            <a:r>
              <a:rPr lang="es-AR" dirty="0" smtClean="0">
                <a:solidFill>
                  <a:schemeClr val="tx1"/>
                </a:solidFill>
              </a:rPr>
              <a:t>25/10/2018</a:t>
            </a:r>
            <a:endParaRPr lang="es-AR" dirty="0">
              <a:solidFill>
                <a:schemeClr val="tx1"/>
              </a:solidFill>
            </a:endParaRPr>
          </a:p>
        </p:txBody>
      </p:sp>
      <p:pic>
        <p:nvPicPr>
          <p:cNvPr id="1026" name="Picture 2" descr="C:\Users\Graciela\AppData\Local\Microsoft\Windows\INetCache\IE\KBSOR0CT\empresa-familiar[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63888" y="2420888"/>
            <a:ext cx="1828800" cy="19019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43690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Eficacia del protocolo familiar</a:t>
            </a:r>
            <a:endParaRPr lang="es-AR" dirty="0"/>
          </a:p>
        </p:txBody>
      </p:sp>
      <p:sp>
        <p:nvSpPr>
          <p:cNvPr id="3" name="2 Marcador de contenido"/>
          <p:cNvSpPr>
            <a:spLocks noGrp="1"/>
          </p:cNvSpPr>
          <p:nvPr>
            <p:ph idx="1"/>
          </p:nvPr>
        </p:nvSpPr>
        <p:spPr/>
        <p:txBody>
          <a:bodyPr>
            <a:normAutofit fontScale="77500" lnSpcReduction="20000"/>
          </a:bodyPr>
          <a:lstStyle/>
          <a:p>
            <a:pPr marL="0" indent="0" algn="just">
              <a:buNone/>
            </a:pPr>
            <a:r>
              <a:rPr lang="es-AR" dirty="0" smtClean="0"/>
              <a:t>     Instrumento importantísimo para prevenir, gestionar y resolver conflictos entre familiares socios.</a:t>
            </a:r>
          </a:p>
          <a:p>
            <a:pPr marL="0" indent="0" algn="just">
              <a:buNone/>
            </a:pPr>
            <a:r>
              <a:rPr lang="es-AR" dirty="0"/>
              <a:t>     En función del grado de vinculación jurídica que se otorgue, pueden apreciarse tres tipos de protocolo: </a:t>
            </a:r>
            <a:endParaRPr lang="es-AR" dirty="0" smtClean="0"/>
          </a:p>
          <a:p>
            <a:pPr marL="0" indent="0" algn="just">
              <a:buNone/>
            </a:pPr>
            <a:r>
              <a:rPr lang="es-AR" dirty="0"/>
              <a:t> </a:t>
            </a:r>
            <a:r>
              <a:rPr lang="es-AR" dirty="0" smtClean="0"/>
              <a:t>    a</a:t>
            </a:r>
            <a:r>
              <a:rPr lang="es-AR" dirty="0"/>
              <a:t>) el </a:t>
            </a:r>
            <a:r>
              <a:rPr lang="es-AR" b="1" dirty="0"/>
              <a:t>pacto de caballeros</a:t>
            </a:r>
            <a:r>
              <a:rPr lang="es-AR" dirty="0"/>
              <a:t>, cuando su contenido sólo obliga a quienes lo suscriben y su obligación es moral, familia o social; </a:t>
            </a:r>
            <a:endParaRPr lang="es-AR" dirty="0" smtClean="0"/>
          </a:p>
          <a:p>
            <a:pPr marL="0" indent="0" algn="just">
              <a:buNone/>
            </a:pPr>
            <a:r>
              <a:rPr lang="es-AR" dirty="0"/>
              <a:t> </a:t>
            </a:r>
            <a:r>
              <a:rPr lang="es-AR" dirty="0" smtClean="0"/>
              <a:t>    b</a:t>
            </a:r>
            <a:r>
              <a:rPr lang="es-AR" dirty="0"/>
              <a:t>) el </a:t>
            </a:r>
            <a:r>
              <a:rPr lang="es-AR" b="1" dirty="0"/>
              <a:t>contractual</a:t>
            </a:r>
            <a:r>
              <a:rPr lang="es-AR" dirty="0"/>
              <a:t>, que vincula a los firmantes, pudiéndose accionar judicialmente por incumplimiento o </a:t>
            </a:r>
            <a:r>
              <a:rPr lang="es-AR" dirty="0" smtClean="0"/>
              <a:t>inejecución; </a:t>
            </a:r>
            <a:r>
              <a:rPr lang="es-AR" dirty="0"/>
              <a:t>y </a:t>
            </a:r>
            <a:endParaRPr lang="es-AR" dirty="0" smtClean="0"/>
          </a:p>
          <a:p>
            <a:pPr marL="0" indent="0" algn="just">
              <a:buNone/>
            </a:pPr>
            <a:r>
              <a:rPr lang="es-AR" dirty="0"/>
              <a:t> </a:t>
            </a:r>
            <a:r>
              <a:rPr lang="es-AR" dirty="0" smtClean="0"/>
              <a:t>    c</a:t>
            </a:r>
            <a:r>
              <a:rPr lang="es-AR" dirty="0"/>
              <a:t>) el </a:t>
            </a:r>
            <a:r>
              <a:rPr lang="es-AR" b="1" dirty="0"/>
              <a:t>protocolo institucional</a:t>
            </a:r>
            <a:r>
              <a:rPr lang="es-AR" dirty="0"/>
              <a:t>, cuando es posible oponer el mismo frente a terceros que no lo hayan </a:t>
            </a:r>
            <a:r>
              <a:rPr lang="es-AR" dirty="0" smtClean="0"/>
              <a:t>suscripto</a:t>
            </a:r>
            <a:r>
              <a:rPr lang="es-AR" dirty="0"/>
              <a:t> </a:t>
            </a:r>
            <a:r>
              <a:rPr lang="es-AR" dirty="0" smtClean="0"/>
              <a:t>(para ello es necesario que sus disposiciones se incluyan en los estatutos o reglamentos sociales inscriptos o en fideicomisos, por ejemplo). </a:t>
            </a:r>
            <a:endParaRPr lang="es-AR" dirty="0"/>
          </a:p>
        </p:txBody>
      </p:sp>
    </p:spTree>
    <p:extLst>
      <p:ext uri="{BB962C8B-B14F-4D97-AF65-F5344CB8AC3E}">
        <p14:creationId xmlns:p14="http://schemas.microsoft.com/office/powerpoint/2010/main" xmlns="" val="1398123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Qué contiene o puede contener el protocolo?</a:t>
            </a:r>
            <a:endParaRPr lang="es-AR" dirty="0"/>
          </a:p>
        </p:txBody>
      </p:sp>
      <p:sp>
        <p:nvSpPr>
          <p:cNvPr id="3" name="2 Marcador de contenido"/>
          <p:cNvSpPr>
            <a:spLocks noGrp="1"/>
          </p:cNvSpPr>
          <p:nvPr>
            <p:ph idx="1"/>
          </p:nvPr>
        </p:nvSpPr>
        <p:spPr/>
        <p:txBody>
          <a:bodyPr>
            <a:normAutofit fontScale="92500" lnSpcReduction="10000"/>
          </a:bodyPr>
          <a:lstStyle/>
          <a:p>
            <a:pPr marL="0" indent="0" algn="just">
              <a:buNone/>
            </a:pPr>
            <a:r>
              <a:rPr lang="es-AR" dirty="0" smtClean="0"/>
              <a:t>     La </a:t>
            </a:r>
            <a:r>
              <a:rPr lang="es-AR" dirty="0"/>
              <a:t>elaboración del protocolo exige un estudio profundizado de la familia y de la empresa, a realizar por un grupo interdisciplinario de profesionales. </a:t>
            </a:r>
            <a:r>
              <a:rPr lang="es-AR" dirty="0" smtClean="0"/>
              <a:t>El </a:t>
            </a:r>
            <a:r>
              <a:rPr lang="es-AR" dirty="0"/>
              <a:t>Instituto Argentino de la Empresa </a:t>
            </a:r>
            <a:r>
              <a:rPr lang="es-AR" dirty="0" smtClean="0"/>
              <a:t>Familiar, </a:t>
            </a:r>
            <a:r>
              <a:rPr lang="es-AR" dirty="0"/>
              <a:t>considera prudente y de buena práctica, expresar en forma puntual, cuáles deben ser aquellos temas que se proponen para integrar el protocolo y que resultan lo suficientemente dúctiles para resolver con criterio realista las situaciones que se puedan </a:t>
            </a:r>
            <a:r>
              <a:rPr lang="es-AR" dirty="0" smtClean="0"/>
              <a:t>presentar, a saber:</a:t>
            </a:r>
            <a:endParaRPr lang="es-AR" dirty="0"/>
          </a:p>
        </p:txBody>
      </p:sp>
    </p:spTree>
    <p:extLst>
      <p:ext uri="{BB962C8B-B14F-4D97-AF65-F5344CB8AC3E}">
        <p14:creationId xmlns:p14="http://schemas.microsoft.com/office/powerpoint/2010/main" xmlns="" val="282087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Contenido básico del protocolo familiar</a:t>
            </a:r>
            <a:endParaRPr lang="es-AR" dirty="0"/>
          </a:p>
        </p:txBody>
      </p:sp>
      <p:sp>
        <p:nvSpPr>
          <p:cNvPr id="3" name="2 Marcador de contenido"/>
          <p:cNvSpPr>
            <a:spLocks noGrp="1"/>
          </p:cNvSpPr>
          <p:nvPr>
            <p:ph idx="1"/>
          </p:nvPr>
        </p:nvSpPr>
        <p:spPr/>
        <p:txBody>
          <a:bodyPr>
            <a:normAutofit fontScale="77500" lnSpcReduction="20000"/>
          </a:bodyPr>
          <a:lstStyle/>
          <a:p>
            <a:pPr marL="0" indent="0">
              <a:buNone/>
            </a:pPr>
            <a:r>
              <a:rPr lang="es-AR" dirty="0" smtClean="0"/>
              <a:t> </a:t>
            </a:r>
          </a:p>
          <a:p>
            <a:pPr marL="0" indent="0">
              <a:buNone/>
            </a:pPr>
            <a:r>
              <a:rPr lang="es-AR" dirty="0"/>
              <a:t> </a:t>
            </a:r>
            <a:r>
              <a:rPr lang="es-AR" dirty="0" smtClean="0"/>
              <a:t>    a) descripción de la empresa familiar;</a:t>
            </a:r>
          </a:p>
          <a:p>
            <a:pPr marL="0" indent="0">
              <a:buNone/>
            </a:pPr>
            <a:r>
              <a:rPr lang="es-AR" dirty="0"/>
              <a:t> </a:t>
            </a:r>
            <a:r>
              <a:rPr lang="es-AR" dirty="0" smtClean="0"/>
              <a:t>    b) relaciones y límites entre familia y empresa;</a:t>
            </a:r>
          </a:p>
          <a:p>
            <a:pPr marL="0" indent="0">
              <a:buNone/>
            </a:pPr>
            <a:r>
              <a:rPr lang="es-AR" dirty="0"/>
              <a:t>     c) </a:t>
            </a:r>
            <a:r>
              <a:rPr lang="es-AR" dirty="0" smtClean="0"/>
              <a:t>reglas </a:t>
            </a:r>
            <a:r>
              <a:rPr lang="es-AR" dirty="0"/>
              <a:t>de administración y buen </a:t>
            </a:r>
            <a:r>
              <a:rPr lang="es-AR" dirty="0" smtClean="0"/>
              <a:t>gobierno;</a:t>
            </a:r>
          </a:p>
          <a:p>
            <a:pPr marL="0" indent="0">
              <a:buNone/>
            </a:pPr>
            <a:r>
              <a:rPr lang="es-AR" dirty="0"/>
              <a:t> </a:t>
            </a:r>
            <a:r>
              <a:rPr lang="es-AR" dirty="0" smtClean="0"/>
              <a:t>    </a:t>
            </a:r>
            <a:r>
              <a:rPr lang="es-AR" dirty="0"/>
              <a:t>d) </a:t>
            </a:r>
            <a:r>
              <a:rPr lang="es-AR" dirty="0" smtClean="0"/>
              <a:t>manejo </a:t>
            </a:r>
            <a:r>
              <a:rPr lang="es-AR" dirty="0"/>
              <a:t>de las comunicaciones y relaciones personales: Consejo de </a:t>
            </a:r>
            <a:r>
              <a:rPr lang="es-AR" dirty="0" smtClean="0"/>
              <a:t>Familia;</a:t>
            </a:r>
          </a:p>
          <a:p>
            <a:pPr marL="0" indent="0">
              <a:buNone/>
            </a:pPr>
            <a:r>
              <a:rPr lang="es-AR" dirty="0"/>
              <a:t>     e) </a:t>
            </a:r>
            <a:r>
              <a:rPr lang="es-AR" dirty="0" smtClean="0"/>
              <a:t>distribución </a:t>
            </a:r>
            <a:r>
              <a:rPr lang="es-AR" dirty="0"/>
              <a:t>y mantenimiento de la propiedad en manos de la </a:t>
            </a:r>
            <a:r>
              <a:rPr lang="es-AR" dirty="0" smtClean="0"/>
              <a:t>familia;</a:t>
            </a:r>
          </a:p>
          <a:p>
            <a:pPr marL="0" indent="0">
              <a:buNone/>
            </a:pPr>
            <a:r>
              <a:rPr lang="es-AR" dirty="0"/>
              <a:t> </a:t>
            </a:r>
            <a:r>
              <a:rPr lang="es-AR" dirty="0" smtClean="0"/>
              <a:t>    f) el </a:t>
            </a:r>
            <a:r>
              <a:rPr lang="es-AR" dirty="0"/>
              <a:t>proceso de sucesión en la propiedad y en la </a:t>
            </a:r>
            <a:r>
              <a:rPr lang="es-AR" dirty="0" smtClean="0"/>
              <a:t>gestión;</a:t>
            </a:r>
          </a:p>
          <a:p>
            <a:pPr marL="0" indent="0">
              <a:buNone/>
            </a:pPr>
            <a:r>
              <a:rPr lang="es-AR" dirty="0"/>
              <a:t> </a:t>
            </a:r>
            <a:r>
              <a:rPr lang="es-AR" dirty="0" smtClean="0"/>
              <a:t>    g) Cláusulas </a:t>
            </a:r>
            <a:r>
              <a:rPr lang="es-AR" dirty="0"/>
              <a:t>complementarias: alcances, conflictos y </a:t>
            </a:r>
            <a:r>
              <a:rPr lang="es-AR" dirty="0" smtClean="0"/>
              <a:t>ejecución.</a:t>
            </a:r>
            <a:endParaRPr lang="es-AR" dirty="0"/>
          </a:p>
          <a:p>
            <a:pPr marL="0" indent="0">
              <a:buNone/>
            </a:pPr>
            <a:endParaRPr lang="es-AR" dirty="0"/>
          </a:p>
        </p:txBody>
      </p:sp>
    </p:spTree>
    <p:extLst>
      <p:ext uri="{BB962C8B-B14F-4D97-AF65-F5344CB8AC3E}">
        <p14:creationId xmlns:p14="http://schemas.microsoft.com/office/powerpoint/2010/main" xmlns="" val="2533043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Protección de la empresa familiar en el C.C.C.N. (continuación)</a:t>
            </a:r>
            <a:endParaRPr lang="es-AR" dirty="0"/>
          </a:p>
        </p:txBody>
      </p:sp>
      <p:sp>
        <p:nvSpPr>
          <p:cNvPr id="3" name="2 Marcador de contenido"/>
          <p:cNvSpPr>
            <a:spLocks noGrp="1"/>
          </p:cNvSpPr>
          <p:nvPr>
            <p:ph idx="1"/>
          </p:nvPr>
        </p:nvSpPr>
        <p:spPr/>
        <p:txBody>
          <a:bodyPr>
            <a:normAutofit fontScale="85000" lnSpcReduction="20000"/>
          </a:bodyPr>
          <a:lstStyle/>
          <a:p>
            <a:pPr marL="0" indent="0">
              <a:buNone/>
            </a:pPr>
            <a:r>
              <a:rPr lang="es-AR" dirty="0" smtClean="0"/>
              <a:t>     </a:t>
            </a:r>
            <a:r>
              <a:rPr lang="es-AR" b="1" dirty="0" smtClean="0"/>
              <a:t>Pactos sobre la herencia futura (art. 1010 segundo párrafo CCCN)</a:t>
            </a:r>
          </a:p>
          <a:p>
            <a:pPr marL="0" indent="0" algn="just">
              <a:buNone/>
            </a:pPr>
            <a:r>
              <a:rPr lang="es-AR" b="1" dirty="0"/>
              <a:t> </a:t>
            </a:r>
            <a:r>
              <a:rPr lang="es-AR" b="1" dirty="0" smtClean="0"/>
              <a:t>    </a:t>
            </a:r>
            <a:r>
              <a:rPr lang="es-AR" dirty="0" smtClean="0"/>
              <a:t>Los pactos relativos a una </a:t>
            </a:r>
            <a:r>
              <a:rPr lang="es-AR" b="1" dirty="0" smtClean="0"/>
              <a:t>explotación productiva</a:t>
            </a:r>
            <a:r>
              <a:rPr lang="es-AR" dirty="0" smtClean="0"/>
              <a:t> o a </a:t>
            </a:r>
            <a:r>
              <a:rPr lang="es-AR" b="1" dirty="0" smtClean="0"/>
              <a:t>participaciones societarias de cualquier tipo</a:t>
            </a:r>
            <a:r>
              <a:rPr lang="es-AR" dirty="0" smtClean="0"/>
              <a:t>, con miras a la </a:t>
            </a:r>
            <a:r>
              <a:rPr lang="es-AR" b="1" dirty="0" smtClean="0"/>
              <a:t>conservación de la unidad de la gestión empresaria o a la prevención o solución de conflictos</a:t>
            </a:r>
            <a:r>
              <a:rPr lang="es-AR" dirty="0" smtClean="0"/>
              <a:t>, pueden incluir disposiciones referidas a futuros derechos hereditarios y establecer compensaciones en favor de otros legitimarios. Estos pactos son válidos, sean o no parte el futuro causante y su cónyuge si no afecta la legítima hereditaria, los derechos del cónyuge, ni los derechos de terceros. </a:t>
            </a:r>
            <a:endParaRPr lang="es-AR" b="1" dirty="0"/>
          </a:p>
        </p:txBody>
      </p:sp>
    </p:spTree>
    <p:extLst>
      <p:ext uri="{BB962C8B-B14F-4D97-AF65-F5344CB8AC3E}">
        <p14:creationId xmlns:p14="http://schemas.microsoft.com/office/powerpoint/2010/main" xmlns="" val="2283133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dirty="0"/>
          </a:p>
        </p:txBody>
      </p:sp>
      <p:sp>
        <p:nvSpPr>
          <p:cNvPr id="3" name="2 Marcador de contenido"/>
          <p:cNvSpPr>
            <a:spLocks noGrp="1"/>
          </p:cNvSpPr>
          <p:nvPr>
            <p:ph idx="1"/>
          </p:nvPr>
        </p:nvSpPr>
        <p:spPr/>
        <p:txBody>
          <a:bodyPr>
            <a:normAutofit fontScale="70000" lnSpcReduction="20000"/>
          </a:bodyPr>
          <a:lstStyle/>
          <a:p>
            <a:pPr marL="0" indent="0" algn="just">
              <a:buNone/>
            </a:pPr>
            <a:r>
              <a:rPr lang="es-AR" dirty="0" smtClean="0"/>
              <a:t>   </a:t>
            </a:r>
          </a:p>
          <a:p>
            <a:pPr marL="0" indent="0" algn="just">
              <a:buNone/>
            </a:pPr>
            <a:r>
              <a:rPr lang="es-AR" dirty="0"/>
              <a:t> </a:t>
            </a:r>
            <a:r>
              <a:rPr lang="es-AR" dirty="0" smtClean="0"/>
              <a:t>    </a:t>
            </a:r>
            <a:r>
              <a:rPr lang="es-AR" b="1" dirty="0" smtClean="0"/>
              <a:t>La aceptación por todos los herederos de la transmisión de bienes a los legitimarios en los límites del art. 2461 CCCN</a:t>
            </a:r>
          </a:p>
          <a:p>
            <a:pPr marL="0" indent="0" algn="just">
              <a:buNone/>
            </a:pPr>
            <a:r>
              <a:rPr lang="es-AR" b="1" dirty="0"/>
              <a:t> </a:t>
            </a:r>
            <a:r>
              <a:rPr lang="es-AR" b="1" dirty="0" smtClean="0"/>
              <a:t>    </a:t>
            </a:r>
            <a:r>
              <a:rPr lang="es-AR" dirty="0" smtClean="0"/>
              <a:t>Si por </a:t>
            </a:r>
            <a:r>
              <a:rPr lang="es-AR" b="1" dirty="0" smtClean="0"/>
              <a:t>acto entre vivos a título oneroso </a:t>
            </a:r>
            <a:r>
              <a:rPr lang="es-AR" dirty="0" smtClean="0"/>
              <a:t>el causante </a:t>
            </a:r>
            <a:r>
              <a:rPr lang="es-AR" b="1" dirty="0" smtClean="0"/>
              <a:t>transmite</a:t>
            </a:r>
            <a:r>
              <a:rPr lang="es-AR" dirty="0" smtClean="0"/>
              <a:t> a alguno de los </a:t>
            </a:r>
            <a:r>
              <a:rPr lang="es-AR" b="1" dirty="0" smtClean="0"/>
              <a:t>legitimarios</a:t>
            </a:r>
            <a:r>
              <a:rPr lang="es-AR" dirty="0" smtClean="0"/>
              <a:t> la </a:t>
            </a:r>
            <a:r>
              <a:rPr lang="es-AR" b="1" dirty="0" smtClean="0"/>
              <a:t>propiedad de los bienes </a:t>
            </a:r>
            <a:r>
              <a:rPr lang="es-AR" dirty="0" smtClean="0"/>
              <a:t>con reserva de usufructo, uso o habitación, o con la contraprestación de una renta </a:t>
            </a:r>
            <a:r>
              <a:rPr lang="es-AR" dirty="0" err="1" smtClean="0"/>
              <a:t>vitalicea</a:t>
            </a:r>
            <a:r>
              <a:rPr lang="es-AR" dirty="0" smtClean="0"/>
              <a:t>, se presume sin admitir prueba en contrario la gratuidad del acto y la intención de mejorar al beneficiario. Sin embargo, se deben deducir del valor de lo donado las sumas que el adquirente demuestre haber efectivamente pagado.</a:t>
            </a:r>
          </a:p>
          <a:p>
            <a:pPr marL="0" indent="0" algn="just">
              <a:buNone/>
            </a:pPr>
            <a:r>
              <a:rPr lang="es-AR" b="1" dirty="0"/>
              <a:t> </a:t>
            </a:r>
            <a:r>
              <a:rPr lang="es-AR" b="1" dirty="0" smtClean="0"/>
              <a:t>    </a:t>
            </a:r>
            <a:r>
              <a:rPr lang="es-AR" dirty="0" smtClean="0"/>
              <a:t>El valor de los bienes debe ser imputado a la porción disponible y el excedente es objeto de colación.</a:t>
            </a:r>
          </a:p>
          <a:p>
            <a:pPr marL="0" indent="0" algn="just">
              <a:buNone/>
            </a:pPr>
            <a:r>
              <a:rPr lang="es-AR" b="1" dirty="0"/>
              <a:t> </a:t>
            </a:r>
            <a:r>
              <a:rPr lang="es-AR" b="1" dirty="0" smtClean="0"/>
              <a:t>    Esta imputación y esta colación no pueden ser demandadas por los legitimarios que consintieron en la enajenación, sea onerosa o gratuita, con algunas de las modalidades indicadas.</a:t>
            </a:r>
            <a:endParaRPr lang="es-AR" b="1" dirty="0"/>
          </a:p>
        </p:txBody>
      </p:sp>
    </p:spTree>
    <p:extLst>
      <p:ext uri="{BB962C8B-B14F-4D97-AF65-F5344CB8AC3E}">
        <p14:creationId xmlns:p14="http://schemas.microsoft.com/office/powerpoint/2010/main" xmlns="" val="1196497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lstStyle/>
          <a:p>
            <a:pPr marL="0" indent="0">
              <a:buNone/>
            </a:pPr>
            <a:r>
              <a:rPr lang="es-AR" b="1" dirty="0" smtClean="0"/>
              <a:t>     Dispensa de colación (art. 2385 CCCN)</a:t>
            </a:r>
          </a:p>
          <a:p>
            <a:pPr marL="0" indent="0" algn="just">
              <a:buNone/>
            </a:pPr>
            <a:r>
              <a:rPr lang="es-AR" b="1" dirty="0"/>
              <a:t> </a:t>
            </a:r>
            <a:r>
              <a:rPr lang="es-AR" b="1" dirty="0" smtClean="0"/>
              <a:t>     </a:t>
            </a:r>
            <a:r>
              <a:rPr lang="es-AR" dirty="0" smtClean="0"/>
              <a:t>Los descendientes del causante y el cónyuge supérstite que concurren a la sucesión intestada deben  colacionar a la masa hereditaria</a:t>
            </a:r>
            <a:r>
              <a:rPr lang="es-AR" b="1" dirty="0" smtClean="0"/>
              <a:t> </a:t>
            </a:r>
            <a:r>
              <a:rPr lang="es-AR" dirty="0" smtClean="0"/>
              <a:t>el valor de los bienes que les fueron donados por el causante, excepto </a:t>
            </a:r>
            <a:r>
              <a:rPr lang="es-AR" b="1" dirty="0" smtClean="0"/>
              <a:t>dispensa o cláusula de mejora en el acto de donación o en el testamento.</a:t>
            </a:r>
            <a:endParaRPr lang="es-AR" b="1" dirty="0"/>
          </a:p>
        </p:txBody>
      </p:sp>
    </p:spTree>
    <p:extLst>
      <p:ext uri="{BB962C8B-B14F-4D97-AF65-F5344CB8AC3E}">
        <p14:creationId xmlns:p14="http://schemas.microsoft.com/office/powerpoint/2010/main" xmlns="" val="457231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 </a:t>
            </a:r>
            <a:endParaRPr lang="es-AR" dirty="0"/>
          </a:p>
        </p:txBody>
      </p:sp>
      <p:sp>
        <p:nvSpPr>
          <p:cNvPr id="3" name="2 Marcador de contenido"/>
          <p:cNvSpPr>
            <a:spLocks noGrp="1"/>
          </p:cNvSpPr>
          <p:nvPr>
            <p:ph idx="1"/>
          </p:nvPr>
        </p:nvSpPr>
        <p:spPr/>
        <p:txBody>
          <a:bodyPr>
            <a:normAutofit lnSpcReduction="10000"/>
          </a:bodyPr>
          <a:lstStyle/>
          <a:p>
            <a:pPr marL="0" indent="0">
              <a:buNone/>
            </a:pPr>
            <a:r>
              <a:rPr lang="es-AR" dirty="0" smtClean="0"/>
              <a:t>     </a:t>
            </a:r>
            <a:r>
              <a:rPr lang="es-AR" b="1" dirty="0" err="1" smtClean="0"/>
              <a:t>Parcelamiento</a:t>
            </a:r>
            <a:r>
              <a:rPr lang="es-AR" b="1" dirty="0" smtClean="0"/>
              <a:t> de empresas (art. 2377 CCCN)</a:t>
            </a:r>
          </a:p>
          <a:p>
            <a:pPr marL="0" indent="0" algn="just">
              <a:buNone/>
            </a:pPr>
            <a:r>
              <a:rPr lang="es-AR" b="1" dirty="0"/>
              <a:t> </a:t>
            </a:r>
            <a:r>
              <a:rPr lang="es-AR" b="1" dirty="0" smtClean="0"/>
              <a:t>    </a:t>
            </a:r>
            <a:r>
              <a:rPr lang="es-AR" dirty="0" smtClean="0"/>
              <a:t>Para la formación de los lotes no se tiene en cuenta la naturaleza ni el destino de los bienes, excepto que sean aplicables las normas referentes a la </a:t>
            </a:r>
            <a:r>
              <a:rPr lang="es-AR" b="1" dirty="0" smtClean="0"/>
              <a:t>atribución preferencial</a:t>
            </a:r>
            <a:r>
              <a:rPr lang="es-AR" dirty="0" smtClean="0"/>
              <a:t> (art. 2380 CCCN).</a:t>
            </a:r>
          </a:p>
          <a:p>
            <a:pPr marL="0" indent="0" algn="just">
              <a:buNone/>
            </a:pPr>
            <a:r>
              <a:rPr lang="es-AR" b="1" dirty="0"/>
              <a:t> </a:t>
            </a:r>
            <a:r>
              <a:rPr lang="es-AR" b="1" dirty="0" smtClean="0"/>
              <a:t>    Debe evitarse el </a:t>
            </a:r>
            <a:r>
              <a:rPr lang="es-AR" b="1" dirty="0" err="1" smtClean="0"/>
              <a:t>parcelamiento</a:t>
            </a:r>
            <a:r>
              <a:rPr lang="es-AR" b="1" dirty="0" smtClean="0"/>
              <a:t> de los inmuebles y la división de las empresas.</a:t>
            </a:r>
          </a:p>
          <a:p>
            <a:pPr marL="0" indent="0" algn="just">
              <a:buNone/>
            </a:pPr>
            <a:r>
              <a:rPr lang="es-AR" b="1" dirty="0"/>
              <a:t> </a:t>
            </a:r>
            <a:r>
              <a:rPr lang="es-AR" b="1" dirty="0" smtClean="0"/>
              <a:t>  </a:t>
            </a:r>
            <a:endParaRPr lang="es-AR" dirty="0"/>
          </a:p>
        </p:txBody>
      </p:sp>
    </p:spTree>
    <p:extLst>
      <p:ext uri="{BB962C8B-B14F-4D97-AF65-F5344CB8AC3E}">
        <p14:creationId xmlns:p14="http://schemas.microsoft.com/office/powerpoint/2010/main" xmlns="" val="3880736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70000" lnSpcReduction="20000"/>
          </a:bodyPr>
          <a:lstStyle/>
          <a:p>
            <a:pPr marL="0" indent="0">
              <a:buNone/>
            </a:pPr>
            <a:r>
              <a:rPr lang="es-AR" dirty="0" smtClean="0"/>
              <a:t>     </a:t>
            </a:r>
          </a:p>
          <a:p>
            <a:pPr marL="0" indent="0">
              <a:buNone/>
            </a:pPr>
            <a:r>
              <a:rPr lang="es-AR" dirty="0" smtClean="0"/>
              <a:t>     </a:t>
            </a:r>
            <a:r>
              <a:rPr lang="es-AR" b="1" dirty="0" smtClean="0"/>
              <a:t>Atribución preferencial de establecimiento (arts. 2380 CCCN)</a:t>
            </a:r>
          </a:p>
          <a:p>
            <a:pPr marL="0" indent="0" algn="just">
              <a:buNone/>
            </a:pPr>
            <a:r>
              <a:rPr lang="es-AR" b="1" dirty="0"/>
              <a:t> </a:t>
            </a:r>
            <a:r>
              <a:rPr lang="es-AR" b="1" dirty="0" smtClean="0"/>
              <a:t>    </a:t>
            </a:r>
            <a:r>
              <a:rPr lang="es-AR" dirty="0" smtClean="0"/>
              <a:t>El cónyuge sobreviviente o un heredero pueden pedir la </a:t>
            </a:r>
            <a:r>
              <a:rPr lang="es-AR" b="1" dirty="0" smtClean="0"/>
              <a:t>atribución preferencial</a:t>
            </a:r>
            <a:r>
              <a:rPr lang="es-AR" dirty="0" smtClean="0"/>
              <a:t> en la partición, con cargo de pagar el saldo si lo hay, </a:t>
            </a:r>
            <a:r>
              <a:rPr lang="es-AR" b="1" dirty="0" smtClean="0"/>
              <a:t>del establecimiento agrícola, comercial, industrial, artesanal o de servicios que constituyen una unidad económica, en cuya formación participó.</a:t>
            </a:r>
          </a:p>
          <a:p>
            <a:pPr marL="0" indent="0" algn="just">
              <a:buNone/>
            </a:pPr>
            <a:r>
              <a:rPr lang="es-AR" b="1" dirty="0"/>
              <a:t> </a:t>
            </a:r>
            <a:r>
              <a:rPr lang="es-AR" b="1" dirty="0" smtClean="0"/>
              <a:t>    </a:t>
            </a:r>
            <a:r>
              <a:rPr lang="es-AR" dirty="0" smtClean="0"/>
              <a:t>En caso de explotación en forma social, puede pedirse la atribución preferencial de los derechos sociales, si ello no afecta las disposiciones legales o las cláusulas estatutarias sobre la continuación de una sociedad con el cónyuge sobreviviente o con uno o varios herederos.</a:t>
            </a:r>
          </a:p>
          <a:p>
            <a:pPr marL="0" indent="0" algn="just">
              <a:buNone/>
            </a:pPr>
            <a:r>
              <a:rPr lang="es-AR" dirty="0"/>
              <a:t> </a:t>
            </a:r>
            <a:r>
              <a:rPr lang="es-AR" dirty="0" smtClean="0"/>
              <a:t>    El saldo debe ser pagado al contado, excepto acuerdo en contrario. </a:t>
            </a:r>
            <a:endParaRPr lang="es-AR" dirty="0"/>
          </a:p>
        </p:txBody>
      </p:sp>
    </p:spTree>
    <p:extLst>
      <p:ext uri="{BB962C8B-B14F-4D97-AF65-F5344CB8AC3E}">
        <p14:creationId xmlns:p14="http://schemas.microsoft.com/office/powerpoint/2010/main" xmlns="" val="3179757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85000" lnSpcReduction="20000"/>
          </a:bodyPr>
          <a:lstStyle/>
          <a:p>
            <a:pPr marL="0" indent="0">
              <a:buNone/>
            </a:pPr>
            <a:r>
              <a:rPr lang="es-AR" dirty="0"/>
              <a:t> </a:t>
            </a:r>
            <a:r>
              <a:rPr lang="es-AR" dirty="0" smtClean="0"/>
              <a:t>    </a:t>
            </a:r>
            <a:r>
              <a:rPr lang="es-AR" b="1" dirty="0" smtClean="0"/>
              <a:t>Atribución preferencial (art. 499 CCCN)</a:t>
            </a:r>
            <a:endParaRPr lang="es-AR" dirty="0" smtClean="0"/>
          </a:p>
          <a:p>
            <a:pPr marL="0" indent="0" algn="just">
              <a:buNone/>
            </a:pPr>
            <a:r>
              <a:rPr lang="es-AR" dirty="0"/>
              <a:t> </a:t>
            </a:r>
            <a:r>
              <a:rPr lang="es-AR" dirty="0" smtClean="0"/>
              <a:t>    Uno de los cónyuges puede solicitar la </a:t>
            </a:r>
            <a:r>
              <a:rPr lang="es-AR" b="1" dirty="0" smtClean="0"/>
              <a:t>atribución preferencial</a:t>
            </a:r>
            <a:r>
              <a:rPr lang="es-AR" dirty="0" smtClean="0"/>
              <a:t> de los bienes amparados por la propiedad intelectual o artística, de los bienes de uso relacionados con su actividad profesional, del establecimiento comercial, industrial o agropecuario por él adquirido o formado que constituya una </a:t>
            </a:r>
            <a:r>
              <a:rPr lang="es-AR" b="1" dirty="0" smtClean="0"/>
              <a:t>unidad económica</a:t>
            </a:r>
            <a:r>
              <a:rPr lang="es-AR" dirty="0" smtClean="0"/>
              <a:t>, y de la vivienda por él ocupada al tiempo de la extinción de la comunidad, aunque excedan de su parte en ésta, con cargo de pagar en dinero la diferencia al otro cónyuge o a sus herederos. Habida cuenta de las circunstancias, el juez puede conceder plazos para el pago si ofrece garantías suficientes.</a:t>
            </a:r>
          </a:p>
        </p:txBody>
      </p:sp>
    </p:spTree>
    <p:extLst>
      <p:ext uri="{BB962C8B-B14F-4D97-AF65-F5344CB8AC3E}">
        <p14:creationId xmlns:p14="http://schemas.microsoft.com/office/powerpoint/2010/main" xmlns="" val="3194425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lnSpcReduction="10000"/>
          </a:bodyPr>
          <a:lstStyle/>
          <a:p>
            <a:pPr marL="0" indent="0">
              <a:buNone/>
            </a:pPr>
            <a:r>
              <a:rPr lang="es-AR" dirty="0" smtClean="0"/>
              <a:t>     </a:t>
            </a:r>
            <a:r>
              <a:rPr lang="es-AR" b="1" dirty="0" smtClean="0"/>
              <a:t>Partición por donación (arts. 2415 y 2416 CCCN)</a:t>
            </a:r>
          </a:p>
          <a:p>
            <a:pPr marL="0" indent="0" algn="just">
              <a:buNone/>
            </a:pPr>
            <a:r>
              <a:rPr lang="es-AR" b="1" dirty="0"/>
              <a:t> </a:t>
            </a:r>
            <a:r>
              <a:rPr lang="es-AR" b="1" dirty="0" smtClean="0"/>
              <a:t>    </a:t>
            </a:r>
            <a:r>
              <a:rPr lang="es-AR" dirty="0" smtClean="0"/>
              <a:t>Esta forma de partición colabora al régimen de la empresa familiar porque permite en vida de los causantes se realice la distribución de bienes. El inconveniente que presenta es que involucra bienes presentes y no aquéllos que luego adquiera o genere el padre o madre empresarios.</a:t>
            </a:r>
            <a:endParaRPr lang="es-AR" b="1" dirty="0"/>
          </a:p>
        </p:txBody>
      </p:sp>
    </p:spTree>
    <p:extLst>
      <p:ext uri="{BB962C8B-B14F-4D97-AF65-F5344CB8AC3E}">
        <p14:creationId xmlns:p14="http://schemas.microsoft.com/office/powerpoint/2010/main" xmlns="" val="309899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dirty="0" smtClean="0"/>
              <a:t>REGULACIÓN</a:t>
            </a:r>
            <a:endParaRPr lang="es-AR" dirty="0"/>
          </a:p>
        </p:txBody>
      </p:sp>
      <p:sp>
        <p:nvSpPr>
          <p:cNvPr id="3" name="2 Marcador de contenido"/>
          <p:cNvSpPr>
            <a:spLocks noGrp="1"/>
          </p:cNvSpPr>
          <p:nvPr>
            <p:ph idx="1"/>
          </p:nvPr>
        </p:nvSpPr>
        <p:spPr/>
        <p:txBody>
          <a:bodyPr/>
          <a:lstStyle/>
          <a:p>
            <a:pPr marL="0" indent="0" algn="just">
              <a:buNone/>
            </a:pPr>
            <a:r>
              <a:rPr lang="es-AR" dirty="0" smtClean="0"/>
              <a:t>    </a:t>
            </a:r>
          </a:p>
          <a:p>
            <a:pPr marL="0" indent="0" algn="just">
              <a:buNone/>
            </a:pPr>
            <a:r>
              <a:rPr lang="es-AR" dirty="0"/>
              <a:t> </a:t>
            </a:r>
            <a:r>
              <a:rPr lang="es-AR" dirty="0" smtClean="0"/>
              <a:t>    La empresa familiar no tiene regulación en el Código Civil y Comercial de la Nación. No obstante tal carencia, nuestro novel cuerpo normativo contiene una serie de normas que permiten mejorar el marco legal de la misma.</a:t>
            </a:r>
          </a:p>
          <a:p>
            <a:pPr marL="0" indent="0" algn="just">
              <a:buNone/>
            </a:pPr>
            <a:r>
              <a:rPr lang="es-AR" dirty="0"/>
              <a:t> </a:t>
            </a:r>
            <a:r>
              <a:rPr lang="es-AR" dirty="0" smtClean="0"/>
              <a:t>   </a:t>
            </a:r>
            <a:endParaRPr lang="es-AR" dirty="0"/>
          </a:p>
        </p:txBody>
      </p:sp>
    </p:spTree>
    <p:extLst>
      <p:ext uri="{BB962C8B-B14F-4D97-AF65-F5344CB8AC3E}">
        <p14:creationId xmlns:p14="http://schemas.microsoft.com/office/powerpoint/2010/main" xmlns="" val="2045570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85000" lnSpcReduction="10000"/>
          </a:bodyPr>
          <a:lstStyle/>
          <a:p>
            <a:pPr marL="0" indent="0">
              <a:buNone/>
            </a:pPr>
            <a:r>
              <a:rPr lang="es-AR" dirty="0" smtClean="0"/>
              <a:t>     </a:t>
            </a:r>
            <a:r>
              <a:rPr lang="es-AR" b="1" dirty="0" smtClean="0"/>
              <a:t>Partición por donación</a:t>
            </a:r>
          </a:p>
          <a:p>
            <a:pPr marL="0" indent="0" algn="just">
              <a:buNone/>
            </a:pPr>
            <a:r>
              <a:rPr lang="es-AR" b="1" dirty="0"/>
              <a:t> </a:t>
            </a:r>
            <a:r>
              <a:rPr lang="es-AR" b="1" dirty="0" smtClean="0"/>
              <a:t>    a) si el dueño de la empresa quiere seguir conduciéndola </a:t>
            </a:r>
            <a:r>
              <a:rPr lang="es-AR" dirty="0" smtClean="0"/>
              <a:t>pero al mismo tiempo quiere evitar que el bien entre en la sucesión, lo que puede hacer es transmitir por donación la nuda propiedad reservándose el usufructo de los bienes.</a:t>
            </a:r>
          </a:p>
          <a:p>
            <a:pPr marL="0" indent="0" algn="just">
              <a:buNone/>
            </a:pPr>
            <a:r>
              <a:rPr lang="es-AR" b="1" dirty="0"/>
              <a:t> </a:t>
            </a:r>
            <a:r>
              <a:rPr lang="es-AR" b="1" dirty="0" smtClean="0"/>
              <a:t>    b) si el dueño de la empresa quiere deshacerse de la responsabilidad de la conducción</a:t>
            </a:r>
            <a:r>
              <a:rPr lang="es-AR" dirty="0" smtClean="0"/>
              <a:t> pero al mismo tiempo quiere asegurar su futuro económico, lo que puede hacer es transmitir por donación y constituir una renta </a:t>
            </a:r>
            <a:r>
              <a:rPr lang="es-AR" dirty="0" err="1" smtClean="0"/>
              <a:t>vitalicea</a:t>
            </a:r>
            <a:r>
              <a:rPr lang="es-AR" dirty="0" smtClean="0"/>
              <a:t> en favor del donante.</a:t>
            </a:r>
            <a:endParaRPr lang="es-AR" b="1" dirty="0"/>
          </a:p>
        </p:txBody>
      </p:sp>
    </p:spTree>
    <p:extLst>
      <p:ext uri="{BB962C8B-B14F-4D97-AF65-F5344CB8AC3E}">
        <p14:creationId xmlns:p14="http://schemas.microsoft.com/office/powerpoint/2010/main" xmlns="" val="3551987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85000" lnSpcReduction="20000"/>
          </a:bodyPr>
          <a:lstStyle/>
          <a:p>
            <a:pPr marL="0" indent="0" algn="just">
              <a:buNone/>
            </a:pPr>
            <a:r>
              <a:rPr lang="es-AR" dirty="0" smtClean="0"/>
              <a:t>     </a:t>
            </a:r>
            <a:r>
              <a:rPr lang="es-AR" b="1" dirty="0" smtClean="0"/>
              <a:t>Indivisión forzosa impuesta por el testador (art. 2330 CCCN)</a:t>
            </a:r>
          </a:p>
          <a:p>
            <a:pPr marL="0" indent="0" algn="just">
              <a:buNone/>
            </a:pPr>
            <a:r>
              <a:rPr lang="es-AR" b="1" dirty="0"/>
              <a:t> </a:t>
            </a:r>
            <a:r>
              <a:rPr lang="es-AR" b="1" dirty="0" smtClean="0"/>
              <a:t>    </a:t>
            </a:r>
            <a:r>
              <a:rPr lang="es-AR" dirty="0" smtClean="0"/>
              <a:t>El plazo no puede ser mayor a 10 años o, en caso de herederos menores de edad, hasta que todos lleguen a la mayoría.</a:t>
            </a:r>
          </a:p>
          <a:p>
            <a:pPr marL="0" indent="0" algn="just">
              <a:buNone/>
            </a:pPr>
            <a:r>
              <a:rPr lang="es-AR" b="1" dirty="0"/>
              <a:t> </a:t>
            </a:r>
            <a:r>
              <a:rPr lang="es-AR" b="1" dirty="0" smtClean="0"/>
              <a:t>    </a:t>
            </a:r>
            <a:r>
              <a:rPr lang="es-AR" dirty="0" smtClean="0"/>
              <a:t>El testador puede imponer la indivisión de:</a:t>
            </a:r>
          </a:p>
          <a:p>
            <a:pPr marL="0" indent="0" algn="just">
              <a:buNone/>
            </a:pPr>
            <a:r>
              <a:rPr lang="es-AR" dirty="0"/>
              <a:t> </a:t>
            </a:r>
            <a:r>
              <a:rPr lang="es-AR" dirty="0" smtClean="0"/>
              <a:t>    a) un bien determinado;</a:t>
            </a:r>
          </a:p>
          <a:p>
            <a:pPr marL="0" indent="0" algn="just">
              <a:buNone/>
            </a:pPr>
            <a:r>
              <a:rPr lang="es-AR" dirty="0"/>
              <a:t> </a:t>
            </a:r>
            <a:r>
              <a:rPr lang="es-AR" dirty="0" smtClean="0"/>
              <a:t>    b) un </a:t>
            </a:r>
            <a:r>
              <a:rPr lang="es-AR" b="1" dirty="0" smtClean="0"/>
              <a:t>establecimiento</a:t>
            </a:r>
            <a:r>
              <a:rPr lang="es-AR" dirty="0" smtClean="0"/>
              <a:t> comercial, industrial, agrícola, ganadero, minero, o cualquier otro que constituya </a:t>
            </a:r>
            <a:r>
              <a:rPr lang="es-AR" b="1" dirty="0" smtClean="0"/>
              <a:t>una unidad económica;</a:t>
            </a:r>
          </a:p>
          <a:p>
            <a:pPr marL="0" indent="0" algn="just">
              <a:buNone/>
            </a:pPr>
            <a:r>
              <a:rPr lang="es-AR" b="1" dirty="0"/>
              <a:t> </a:t>
            </a:r>
            <a:r>
              <a:rPr lang="es-AR" b="1" dirty="0" smtClean="0"/>
              <a:t>    </a:t>
            </a:r>
            <a:r>
              <a:rPr lang="es-AR" dirty="0" smtClean="0"/>
              <a:t>c)</a:t>
            </a:r>
            <a:r>
              <a:rPr lang="es-AR" b="1" dirty="0" smtClean="0"/>
              <a:t> las partes sociales, cuotas o acciones de la sociedad de la cuales principal socio o accionista.</a:t>
            </a:r>
            <a:endParaRPr lang="es-AR" b="1" dirty="0"/>
          </a:p>
        </p:txBody>
      </p:sp>
    </p:spTree>
    <p:extLst>
      <p:ext uri="{BB962C8B-B14F-4D97-AF65-F5344CB8AC3E}">
        <p14:creationId xmlns:p14="http://schemas.microsoft.com/office/powerpoint/2010/main" xmlns="" val="1185819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lnSpcReduction="10000"/>
          </a:bodyPr>
          <a:lstStyle/>
          <a:p>
            <a:pPr marL="0" indent="0" algn="just">
              <a:buNone/>
            </a:pPr>
            <a:r>
              <a:rPr lang="es-AR" dirty="0" smtClean="0"/>
              <a:t>     </a:t>
            </a:r>
            <a:r>
              <a:rPr lang="es-AR" b="1" dirty="0" smtClean="0"/>
              <a:t>Oposición a la división de la unidad económica (arts. 2332 y 2333 CCCN)</a:t>
            </a:r>
          </a:p>
          <a:p>
            <a:pPr marL="0" indent="0" algn="just">
              <a:buNone/>
            </a:pPr>
            <a:r>
              <a:rPr lang="es-AR" b="1" dirty="0"/>
              <a:t> </a:t>
            </a:r>
            <a:r>
              <a:rPr lang="es-AR" b="1" dirty="0" smtClean="0"/>
              <a:t>    </a:t>
            </a:r>
            <a:r>
              <a:rPr lang="es-AR" dirty="0" smtClean="0"/>
              <a:t>Tanto el cónyuge como el heredero que han adquirido o constituido en todo o en parte el establecimiento o que es el principal socio accionista de la sociedad o que hayan participado activamente en la explotación, pueden oponerse a que dicho establecimiento se incluya en la partición.</a:t>
            </a:r>
          </a:p>
          <a:p>
            <a:pPr marL="0" indent="0" algn="just">
              <a:buNone/>
            </a:pPr>
            <a:endParaRPr lang="es-AR" b="1" dirty="0"/>
          </a:p>
        </p:txBody>
      </p:sp>
    </p:spTree>
    <p:extLst>
      <p:ext uri="{BB962C8B-B14F-4D97-AF65-F5344CB8AC3E}">
        <p14:creationId xmlns:p14="http://schemas.microsoft.com/office/powerpoint/2010/main" xmlns="" val="2564505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lstStyle/>
          <a:p>
            <a:pPr marL="0" indent="0" algn="just">
              <a:buNone/>
            </a:pPr>
            <a:r>
              <a:rPr lang="es-AR" dirty="0" smtClean="0"/>
              <a:t>     </a:t>
            </a:r>
            <a:r>
              <a:rPr lang="es-AR" b="1" dirty="0" smtClean="0"/>
              <a:t>Posibilidad del testador para designar administrador de la sucesión (art. 2347 CCCN)</a:t>
            </a:r>
          </a:p>
          <a:p>
            <a:pPr marL="0" indent="0" algn="just">
              <a:buNone/>
            </a:pPr>
            <a:r>
              <a:rPr lang="es-AR" b="1" dirty="0"/>
              <a:t> </a:t>
            </a:r>
            <a:r>
              <a:rPr lang="es-AR" b="1" dirty="0" smtClean="0"/>
              <a:t>    </a:t>
            </a:r>
            <a:r>
              <a:rPr lang="es-AR" dirty="0" smtClean="0"/>
              <a:t>Esta posibilidad puede evitar conflictos en la empresa familiar porque permite la designación del sucesor en la dirección empresaria.</a:t>
            </a:r>
            <a:endParaRPr lang="es-AR" b="1" dirty="0"/>
          </a:p>
        </p:txBody>
      </p:sp>
    </p:spTree>
    <p:extLst>
      <p:ext uri="{BB962C8B-B14F-4D97-AF65-F5344CB8AC3E}">
        <p14:creationId xmlns:p14="http://schemas.microsoft.com/office/powerpoint/2010/main" xmlns="" val="3931248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lnSpcReduction="10000"/>
          </a:bodyPr>
          <a:lstStyle/>
          <a:p>
            <a:pPr marL="0" indent="0">
              <a:buNone/>
            </a:pPr>
            <a:r>
              <a:rPr lang="es-AR" dirty="0" smtClean="0"/>
              <a:t>     </a:t>
            </a:r>
            <a:r>
              <a:rPr lang="es-AR" b="1" dirty="0" smtClean="0"/>
              <a:t>Fideicomiso testamentario (art. 2493 CCCN)</a:t>
            </a:r>
          </a:p>
          <a:p>
            <a:pPr marL="0" indent="0" algn="just">
              <a:buNone/>
            </a:pPr>
            <a:r>
              <a:rPr lang="es-AR" b="1" dirty="0"/>
              <a:t> </a:t>
            </a:r>
            <a:r>
              <a:rPr lang="es-AR" b="1" dirty="0" smtClean="0"/>
              <a:t>    </a:t>
            </a:r>
            <a:r>
              <a:rPr lang="es-AR" dirty="0" smtClean="0"/>
              <a:t>El testador puede disponer un fideicomiso sobre toda la herencia, una parte indivisa o bienes determinados y establecer instrucciones al heredero o legatario fiduciario.</a:t>
            </a:r>
          </a:p>
          <a:p>
            <a:pPr marL="0" indent="0" algn="just">
              <a:buNone/>
            </a:pPr>
            <a:r>
              <a:rPr lang="es-AR" b="1" dirty="0"/>
              <a:t> </a:t>
            </a:r>
            <a:r>
              <a:rPr lang="es-AR" b="1" dirty="0" smtClean="0"/>
              <a:t>    </a:t>
            </a:r>
            <a:r>
              <a:rPr lang="es-AR" dirty="0" smtClean="0"/>
              <a:t>No debe afectar la legítima de los herederos forzosos con excepción de lo normado por el art. 2448 del CCCN (mejora a heredero con discapacidad).</a:t>
            </a:r>
            <a:endParaRPr lang="es-AR" dirty="0"/>
          </a:p>
        </p:txBody>
      </p:sp>
    </p:spTree>
    <p:extLst>
      <p:ext uri="{BB962C8B-B14F-4D97-AF65-F5344CB8AC3E}">
        <p14:creationId xmlns:p14="http://schemas.microsoft.com/office/powerpoint/2010/main" xmlns="" val="225666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62500" lnSpcReduction="20000"/>
          </a:bodyPr>
          <a:lstStyle/>
          <a:p>
            <a:pPr marL="0" indent="0" algn="just">
              <a:buNone/>
            </a:pPr>
            <a:r>
              <a:rPr lang="es-AR" dirty="0" smtClean="0"/>
              <a:t>     Según </a:t>
            </a:r>
            <a:r>
              <a:rPr lang="es-AR" dirty="0" err="1" smtClean="0"/>
              <a:t>Favier</a:t>
            </a:r>
            <a:r>
              <a:rPr lang="es-AR" dirty="0" smtClean="0"/>
              <a:t> </a:t>
            </a:r>
            <a:r>
              <a:rPr lang="es-AR" dirty="0" err="1" smtClean="0"/>
              <a:t>Dubois</a:t>
            </a:r>
            <a:r>
              <a:rPr lang="es-AR" dirty="0" smtClean="0"/>
              <a:t>, a través de la figura del fideicomiso accionario, también podría ejecutarse el protocolo de la empresa familiar en la medida que permite que las cláusulas y previsiones del protocolo constituyan las «instrucciones» del fundador (fiduciante) dadas al fiduciario ejecutor.</a:t>
            </a:r>
          </a:p>
          <a:p>
            <a:pPr marL="0" indent="0" algn="just">
              <a:buNone/>
            </a:pPr>
            <a:r>
              <a:rPr lang="es-AR" dirty="0"/>
              <a:t> </a:t>
            </a:r>
            <a:r>
              <a:rPr lang="es-AR" dirty="0" smtClean="0"/>
              <a:t>    En este fideicomiso, el padre, madre o familiares que detentan acciones al momento de su constitución, las transfieren como «fiduciantes» a un tercero, el «fiduciario», quien las recibe para cumplir el protocolo y administrar en favor de los «beneficiarios», que pueden ser los propios fiduciantes o sus herederos, para transmitir en el momento indicado o al finalizar el fideicomiso, a favor de los «fideicomisarios» que también pueden ser los propios fiduciantes y/o sus herederos.</a:t>
            </a:r>
          </a:p>
          <a:p>
            <a:pPr marL="0" indent="0" algn="just">
              <a:buNone/>
            </a:pPr>
            <a:r>
              <a:rPr lang="es-AR" dirty="0"/>
              <a:t> </a:t>
            </a:r>
            <a:r>
              <a:rPr lang="es-AR" dirty="0" smtClean="0"/>
              <a:t>    Por efecto de este fideicomiso societario, las decisiones que deban adoptarse en asamblea en cumplimiento del protocolo familiar serán votadas por el fiduciario sin interferencias, evitando así conflictos que podrían derivarse de la muerte, divorcio, de los accionistas </a:t>
            </a:r>
            <a:r>
              <a:rPr lang="es-AR" smtClean="0"/>
              <a:t>y familiares.</a:t>
            </a:r>
            <a:endParaRPr lang="es-AR" dirty="0"/>
          </a:p>
        </p:txBody>
      </p:sp>
    </p:spTree>
    <p:extLst>
      <p:ext uri="{BB962C8B-B14F-4D97-AF65-F5344CB8AC3E}">
        <p14:creationId xmlns:p14="http://schemas.microsoft.com/office/powerpoint/2010/main" xmlns="" val="38744119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AR" dirty="0" smtClean="0"/>
              <a:t>CASO</a:t>
            </a:r>
            <a:endParaRPr lang="es-AR" dirty="0"/>
          </a:p>
        </p:txBody>
      </p:sp>
      <p:sp>
        <p:nvSpPr>
          <p:cNvPr id="3" name="2 Marcador de contenido"/>
          <p:cNvSpPr>
            <a:spLocks noGrp="1"/>
          </p:cNvSpPr>
          <p:nvPr>
            <p:ph idx="1"/>
          </p:nvPr>
        </p:nvSpPr>
        <p:spPr>
          <a:xfrm>
            <a:off x="611560" y="1196752"/>
            <a:ext cx="8301608" cy="5390059"/>
          </a:xfrm>
        </p:spPr>
        <p:txBody>
          <a:bodyPr>
            <a:normAutofit fontScale="70000" lnSpcReduction="20000"/>
          </a:bodyPr>
          <a:lstStyle/>
          <a:p>
            <a:pPr marL="0" indent="0" algn="just">
              <a:buNone/>
            </a:pPr>
            <a:r>
              <a:rPr lang="es-AR" b="1" dirty="0" smtClean="0"/>
              <a:t>    Causa </a:t>
            </a:r>
            <a:r>
              <a:rPr lang="es-AR" b="1" dirty="0"/>
              <a:t>nº: 2-62946-2018   "S., P.  C/ R., A. L. S/ ALIMENTOS" JUZGADO DE FAMILIA Nº </a:t>
            </a:r>
            <a:r>
              <a:rPr lang="es-AR" b="1" dirty="0" smtClean="0"/>
              <a:t>1 TANDIL del 17/04/2018</a:t>
            </a:r>
          </a:p>
          <a:p>
            <a:pPr marL="0" indent="0" algn="just">
              <a:buNone/>
            </a:pPr>
            <a:r>
              <a:rPr lang="es-AR" dirty="0" smtClean="0"/>
              <a:t>     </a:t>
            </a:r>
            <a:r>
              <a:rPr lang="es-AR" b="1" dirty="0" smtClean="0"/>
              <a:t>Alimentos contra el progenitor y los abuelos en donde se habla de la empresa familiar</a:t>
            </a:r>
          </a:p>
          <a:p>
            <a:pPr marL="0" indent="0" algn="just">
              <a:buNone/>
            </a:pPr>
            <a:r>
              <a:rPr lang="es-AR" dirty="0"/>
              <a:t> </a:t>
            </a:r>
            <a:r>
              <a:rPr lang="es-AR" dirty="0" smtClean="0"/>
              <a:t>    « ….a </a:t>
            </a:r>
            <a:r>
              <a:rPr lang="es-AR" dirty="0"/>
              <a:t>partir de los elementos probatorios </a:t>
            </a:r>
            <a:r>
              <a:rPr lang="es-AR" dirty="0" smtClean="0"/>
              <a:t>aportados </a:t>
            </a:r>
            <a:r>
              <a:rPr lang="es-AR" dirty="0"/>
              <a:t>por la actora, tengo por acreditado que A. L. R. es productor </a:t>
            </a:r>
            <a:r>
              <a:rPr lang="es-AR" dirty="0" smtClean="0"/>
              <a:t>agropecuario </a:t>
            </a:r>
            <a:r>
              <a:rPr lang="es-AR" dirty="0"/>
              <a:t>y trabaja en la </a:t>
            </a:r>
            <a:r>
              <a:rPr lang="es-AR" b="1" dirty="0"/>
              <a:t>empresa familiar </a:t>
            </a:r>
            <a:r>
              <a:rPr lang="es-AR" dirty="0"/>
              <a:t>“La Diana SCA”, de la cual es </a:t>
            </a:r>
            <a:r>
              <a:rPr lang="es-AR" dirty="0" smtClean="0"/>
              <a:t>apoderado </a:t>
            </a:r>
            <a:r>
              <a:rPr lang="es-AR" dirty="0"/>
              <a:t>junto a sus hermanos G. y V. R., siendo los socios comanditarios </a:t>
            </a:r>
            <a:r>
              <a:rPr lang="es-AR" dirty="0" smtClean="0"/>
              <a:t>los </a:t>
            </a:r>
            <a:r>
              <a:rPr lang="es-AR" dirty="0"/>
              <a:t>abuelos paternos de los actores (C. A. R. y M. D. S.) (cfr. informe de fs. </a:t>
            </a:r>
            <a:r>
              <a:rPr lang="es-AR" dirty="0" smtClean="0"/>
              <a:t>158</a:t>
            </a:r>
            <a:r>
              <a:rPr lang="es-AR" dirty="0"/>
              <a:t>). </a:t>
            </a:r>
            <a:r>
              <a:rPr lang="es-AR" b="1" dirty="0"/>
              <a:t>Dicha sociedad constituye una verdadera empresa familiar</a:t>
            </a:r>
            <a:r>
              <a:rPr lang="es-AR" dirty="0"/>
              <a:t>, </a:t>
            </a:r>
            <a:r>
              <a:rPr lang="es-AR" b="1" dirty="0"/>
              <a:t>propietaria </a:t>
            </a:r>
            <a:r>
              <a:rPr lang="es-AR" b="1" dirty="0" smtClean="0"/>
              <a:t>del </a:t>
            </a:r>
            <a:r>
              <a:rPr lang="es-AR" b="1" dirty="0"/>
              <a:t>inmueble rural </a:t>
            </a:r>
            <a:r>
              <a:rPr lang="es-AR" dirty="0"/>
              <a:t>descripto como </a:t>
            </a:r>
            <a:r>
              <a:rPr lang="es-AR" dirty="0" err="1"/>
              <a:t>Circ</a:t>
            </a:r>
            <a:r>
              <a:rPr lang="es-AR" dirty="0"/>
              <a:t>. 11, Parcela 1094 de Tandil (fs. </a:t>
            </a:r>
            <a:r>
              <a:rPr lang="es-AR" dirty="0" smtClean="0"/>
              <a:t>130/131</a:t>
            </a:r>
            <a:r>
              <a:rPr lang="es-AR" dirty="0"/>
              <a:t>), de 750 hectáreas, dedicado al tambo (300ha) y el resto a la </a:t>
            </a:r>
            <a:r>
              <a:rPr lang="es-AR" dirty="0" smtClean="0"/>
              <a:t>actividad </a:t>
            </a:r>
            <a:r>
              <a:rPr lang="es-AR" dirty="0"/>
              <a:t>agrícola, denominado la “La Diana de San Manuel”, explotación </a:t>
            </a:r>
            <a:r>
              <a:rPr lang="es-AR" dirty="0" smtClean="0"/>
              <a:t>conducida </a:t>
            </a:r>
            <a:r>
              <a:rPr lang="es-AR" dirty="0"/>
              <a:t>por G. R. y A. L. R. y que contaba en el año 2012 con 300 vacas, </a:t>
            </a:r>
            <a:r>
              <a:rPr lang="es-AR" dirty="0" smtClean="0"/>
              <a:t>año </a:t>
            </a:r>
            <a:r>
              <a:rPr lang="es-AR" dirty="0"/>
              <a:t>en el que además obtuvo un premio en un concurso de </a:t>
            </a:r>
            <a:r>
              <a:rPr lang="es-AR" dirty="0" err="1"/>
              <a:t>silaje</a:t>
            </a:r>
            <a:r>
              <a:rPr lang="es-AR" dirty="0"/>
              <a:t> de </a:t>
            </a:r>
            <a:r>
              <a:rPr lang="es-AR" dirty="0" smtClean="0"/>
              <a:t>primavera </a:t>
            </a:r>
            <a:r>
              <a:rPr lang="es-AR" dirty="0"/>
              <a:t>(fs. </a:t>
            </a:r>
            <a:r>
              <a:rPr lang="es-AR" dirty="0" smtClean="0"/>
              <a:t>122/124)</a:t>
            </a:r>
          </a:p>
        </p:txBody>
      </p:sp>
    </p:spTree>
    <p:extLst>
      <p:ext uri="{BB962C8B-B14F-4D97-AF65-F5344CB8AC3E}">
        <p14:creationId xmlns:p14="http://schemas.microsoft.com/office/powerpoint/2010/main" xmlns="" val="2674673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a:bodyPr>
          <a:lstStyle/>
          <a:p>
            <a:pPr marL="0" indent="0" algn="just">
              <a:buNone/>
            </a:pPr>
            <a:r>
              <a:rPr lang="es-AR" dirty="0" smtClean="0"/>
              <a:t>     </a:t>
            </a:r>
            <a:r>
              <a:rPr lang="es-AR" sz="2400" dirty="0" smtClean="0"/>
              <a:t>De </a:t>
            </a:r>
            <a:r>
              <a:rPr lang="es-AR" sz="2400" dirty="0"/>
              <a:t>la consulta de saldos y movimientos de la cuenta </a:t>
            </a:r>
            <a:r>
              <a:rPr lang="es-AR" sz="2400" dirty="0" smtClean="0"/>
              <a:t>corriente </a:t>
            </a:r>
            <a:r>
              <a:rPr lang="es-AR" sz="2400" dirty="0"/>
              <a:t>6300-001-33972 de “La Diana”, surgen movimientos en el Banco </a:t>
            </a:r>
            <a:r>
              <a:rPr lang="es-AR" sz="2400" dirty="0" smtClean="0"/>
              <a:t>24 de </a:t>
            </a:r>
            <a:r>
              <a:rPr lang="es-AR" sz="2400" dirty="0"/>
              <a:t>la Provincia de Buenos Aires, durante el período 1/1/2014, y en la cuenta </a:t>
            </a:r>
            <a:r>
              <a:rPr lang="es-AR" sz="2400" dirty="0" smtClean="0"/>
              <a:t>nro</a:t>
            </a:r>
            <a:r>
              <a:rPr lang="es-AR" sz="2400" dirty="0"/>
              <a:t>. 114-000039932 del Banco Santander Río, representativos de la </a:t>
            </a:r>
            <a:r>
              <a:rPr lang="es-AR" sz="2400" b="1" dirty="0" smtClean="0"/>
              <a:t>potencialidad </a:t>
            </a:r>
            <a:r>
              <a:rPr lang="es-AR" sz="2400" b="1" dirty="0"/>
              <a:t>económica de la empresa familiar </a:t>
            </a:r>
            <a:r>
              <a:rPr lang="es-AR" sz="2400" dirty="0"/>
              <a:t>(fs. 159/216vta</a:t>
            </a:r>
            <a:r>
              <a:rPr lang="es-AR" sz="2400" dirty="0" smtClean="0"/>
              <a:t>.)…»</a:t>
            </a:r>
            <a:endParaRPr lang="es-AR" sz="2400" dirty="0"/>
          </a:p>
        </p:txBody>
      </p:sp>
    </p:spTree>
    <p:extLst>
      <p:ext uri="{BB962C8B-B14F-4D97-AF65-F5344CB8AC3E}">
        <p14:creationId xmlns:p14="http://schemas.microsoft.com/office/powerpoint/2010/main" xmlns="" val="10112159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a:xfrm>
            <a:off x="467544" y="1700808"/>
            <a:ext cx="8229600" cy="4525963"/>
          </a:xfrm>
        </p:spPr>
        <p:txBody>
          <a:bodyPr>
            <a:normAutofit fontScale="70000" lnSpcReduction="20000"/>
          </a:bodyPr>
          <a:lstStyle/>
          <a:p>
            <a:pPr marL="0" indent="0" algn="just">
              <a:buNone/>
            </a:pPr>
            <a:r>
              <a:rPr lang="es-AR" dirty="0"/>
              <a:t> </a:t>
            </a:r>
            <a:r>
              <a:rPr lang="es-AR" dirty="0" smtClean="0"/>
              <a:t>     En relación a los abuelos se dijo que «…..Asimismo</a:t>
            </a:r>
            <a:r>
              <a:rPr lang="es-AR" dirty="0"/>
              <a:t>, no deslindaron su economía personal de la </a:t>
            </a:r>
            <a:r>
              <a:rPr lang="es-AR" dirty="0" smtClean="0"/>
              <a:t>correspondiente </a:t>
            </a:r>
            <a:r>
              <a:rPr lang="es-AR" dirty="0"/>
              <a:t>a su hijo A., en </a:t>
            </a:r>
            <a:r>
              <a:rPr lang="es-AR" dirty="0" smtClean="0"/>
              <a:t>una </a:t>
            </a:r>
            <a:r>
              <a:rPr lang="es-AR" b="1" dirty="0" smtClean="0"/>
              <a:t>verdadera </a:t>
            </a:r>
            <a:r>
              <a:rPr lang="es-AR" b="1" dirty="0"/>
              <a:t>confusión de patrimonios </a:t>
            </a:r>
            <a:r>
              <a:rPr lang="es-AR" dirty="0" smtClean="0"/>
              <a:t>entre </a:t>
            </a:r>
            <a:r>
              <a:rPr lang="es-AR" dirty="0"/>
              <a:t>C. A. R., M. D. S., A. L.  R., y La Diana SCA, que no cabe interpretar </a:t>
            </a:r>
            <a:r>
              <a:rPr lang="es-AR" dirty="0" smtClean="0"/>
              <a:t>en </a:t>
            </a:r>
            <a:r>
              <a:rPr lang="es-AR" dirty="0"/>
              <a:t>principio como </a:t>
            </a:r>
            <a:r>
              <a:rPr lang="es-AR" dirty="0" err="1"/>
              <a:t>defraudatoria</a:t>
            </a:r>
            <a:r>
              <a:rPr lang="es-AR" dirty="0"/>
              <a:t> de los derechos de la Sra. S., en tanto </a:t>
            </a:r>
            <a:r>
              <a:rPr lang="es-AR" dirty="0" smtClean="0"/>
              <a:t>refleja </a:t>
            </a:r>
            <a:r>
              <a:rPr lang="es-AR" dirty="0"/>
              <a:t>simplemente una forma de organización empresarial de tipo familiar </a:t>
            </a:r>
            <a:r>
              <a:rPr lang="es-AR" dirty="0" smtClean="0"/>
              <a:t>muy </a:t>
            </a:r>
            <a:r>
              <a:rPr lang="es-AR" dirty="0"/>
              <a:t>común en nuestra economía, pero que en este caso justificó la </a:t>
            </a:r>
            <a:r>
              <a:rPr lang="es-AR" dirty="0" smtClean="0"/>
              <a:t>demanda </a:t>
            </a:r>
            <a:r>
              <a:rPr lang="es-AR" dirty="0"/>
              <a:t>directa contra los abuelos y su condena en este proceso, y deberá </a:t>
            </a:r>
            <a:r>
              <a:rPr lang="es-AR" dirty="0" smtClean="0"/>
              <a:t>confirmarse </a:t>
            </a:r>
            <a:r>
              <a:rPr lang="es-AR" dirty="0"/>
              <a:t>para asegurar el cumplimiento de la obligación alimentaria, </a:t>
            </a:r>
            <a:r>
              <a:rPr lang="es-AR" dirty="0" smtClean="0"/>
              <a:t>máxime </a:t>
            </a:r>
            <a:r>
              <a:rPr lang="es-AR" dirty="0"/>
              <a:t>cuando su conducta procesal no fue precisamente de colaboración </a:t>
            </a:r>
            <a:r>
              <a:rPr lang="es-AR" dirty="0" smtClean="0"/>
              <a:t>cuando </a:t>
            </a:r>
            <a:r>
              <a:rPr lang="es-AR" dirty="0"/>
              <a:t>se pretendió hacer aparecer a </a:t>
            </a:r>
            <a:r>
              <a:rPr lang="es-AR" dirty="0" err="1"/>
              <a:t>A</a:t>
            </a:r>
            <a:r>
              <a:rPr lang="es-AR" dirty="0"/>
              <a:t>. como un “asesor” que le factura a </a:t>
            </a:r>
            <a:r>
              <a:rPr lang="es-AR" dirty="0" smtClean="0"/>
              <a:t>la </a:t>
            </a:r>
            <a:r>
              <a:rPr lang="es-AR" dirty="0"/>
              <a:t>empresa (fs. 397; art. 668 del Cód. </a:t>
            </a:r>
            <a:r>
              <a:rPr lang="es-AR" dirty="0" err="1"/>
              <a:t>Civ</a:t>
            </a:r>
            <a:r>
              <a:rPr lang="es-AR" dirty="0"/>
              <a:t>. y Com., </a:t>
            </a:r>
            <a:r>
              <a:rPr lang="es-AR" dirty="0" err="1"/>
              <a:t>doct</a:t>
            </a:r>
            <a:r>
              <a:rPr lang="es-AR" dirty="0"/>
              <a:t>. art. 161 de la LCQ</a:t>
            </a:r>
            <a:r>
              <a:rPr lang="es-AR" dirty="0" smtClean="0"/>
              <a:t>)…» </a:t>
            </a:r>
            <a:endParaRPr lang="es-AR" dirty="0"/>
          </a:p>
          <a:p>
            <a:pPr marL="0" indent="0" algn="just">
              <a:buNone/>
            </a:pPr>
            <a:endParaRPr lang="es-AR" dirty="0"/>
          </a:p>
          <a:p>
            <a:pPr algn="just"/>
            <a:endParaRPr lang="es-AR" dirty="0"/>
          </a:p>
        </p:txBody>
      </p:sp>
    </p:spTree>
    <p:extLst>
      <p:ext uri="{BB962C8B-B14F-4D97-AF65-F5344CB8AC3E}">
        <p14:creationId xmlns:p14="http://schemas.microsoft.com/office/powerpoint/2010/main" xmlns="" val="42064154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fontScale="77500" lnSpcReduction="20000"/>
          </a:bodyPr>
          <a:lstStyle/>
          <a:p>
            <a:pPr marL="0" indent="0" algn="just">
              <a:buNone/>
            </a:pPr>
            <a:r>
              <a:rPr lang="es-AR" dirty="0"/>
              <a:t> </a:t>
            </a:r>
            <a:r>
              <a:rPr lang="es-AR" dirty="0" smtClean="0"/>
              <a:t>    El caso nos permite tener en  cuenta lo siguiente:</a:t>
            </a:r>
          </a:p>
          <a:p>
            <a:pPr marL="0" indent="0" algn="just">
              <a:buNone/>
            </a:pPr>
            <a:r>
              <a:rPr lang="es-AR" dirty="0"/>
              <a:t> </a:t>
            </a:r>
            <a:r>
              <a:rPr lang="es-AR" dirty="0" smtClean="0"/>
              <a:t>    Cuando en un juicio de alimentos se demanda a una persona que manifiesta ser colaborador o empleado de una empresa en la que son dueños sus padres y/u otros familiares, debemos verificar si se trata de una empresa familiar a los efectos de abordar en debida forma el caudal del alimentante. </a:t>
            </a:r>
          </a:p>
          <a:p>
            <a:pPr marL="0" indent="0" algn="just">
              <a:buNone/>
            </a:pPr>
            <a:r>
              <a:rPr lang="es-AR" dirty="0"/>
              <a:t> </a:t>
            </a:r>
            <a:r>
              <a:rPr lang="es-AR" dirty="0" smtClean="0"/>
              <a:t>    Verificada la existencia de una empresa familiar, en este tipo de juicios, frente a la falta de pruebas objetivas en punto a los ingresos económicos, se valora la prueba </a:t>
            </a:r>
            <a:r>
              <a:rPr lang="es-AR" dirty="0" err="1" smtClean="0"/>
              <a:t>presuncional</a:t>
            </a:r>
            <a:r>
              <a:rPr lang="es-AR" dirty="0" smtClean="0"/>
              <a:t> (art. 163 inc. 5° segundo párrafo CPCC). </a:t>
            </a:r>
          </a:p>
          <a:p>
            <a:pPr marL="0" indent="0" algn="just">
              <a:buNone/>
            </a:pPr>
            <a:r>
              <a:rPr lang="es-AR" dirty="0"/>
              <a:t> </a:t>
            </a:r>
            <a:r>
              <a:rPr lang="es-AR" dirty="0" smtClean="0"/>
              <a:t>    Que pasaría si los abuelos solicitan el rechazo de la demanda en su contra invocando las cláusulas del </a:t>
            </a:r>
            <a:r>
              <a:rPr lang="es-AR" smtClean="0"/>
              <a:t>protocolo familiar?</a:t>
            </a:r>
            <a:endParaRPr lang="es-AR" dirty="0"/>
          </a:p>
        </p:txBody>
      </p:sp>
    </p:spTree>
    <p:extLst>
      <p:ext uri="{BB962C8B-B14F-4D97-AF65-F5344CB8AC3E}">
        <p14:creationId xmlns:p14="http://schemas.microsoft.com/office/powerpoint/2010/main" xmlns="" val="1850243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Qué se debería regular mínimamente?</a:t>
            </a:r>
            <a:endParaRPr lang="es-AR" dirty="0"/>
          </a:p>
        </p:txBody>
      </p:sp>
      <p:sp>
        <p:nvSpPr>
          <p:cNvPr id="3" name="2 Marcador de contenido"/>
          <p:cNvSpPr>
            <a:spLocks noGrp="1"/>
          </p:cNvSpPr>
          <p:nvPr>
            <p:ph idx="1"/>
          </p:nvPr>
        </p:nvSpPr>
        <p:spPr/>
        <p:txBody>
          <a:bodyPr/>
          <a:lstStyle/>
          <a:p>
            <a:pPr marL="0" indent="0">
              <a:buNone/>
            </a:pPr>
            <a:r>
              <a:rPr lang="es-AR" dirty="0"/>
              <a:t> </a:t>
            </a:r>
            <a:endParaRPr lang="es-AR" dirty="0" smtClean="0"/>
          </a:p>
          <a:p>
            <a:pPr marL="0" indent="0">
              <a:buNone/>
            </a:pPr>
            <a:r>
              <a:rPr lang="es-AR" smtClean="0"/>
              <a:t>     a</a:t>
            </a:r>
            <a:r>
              <a:rPr lang="es-AR" dirty="0" smtClean="0"/>
              <a:t>) Definición de EMPRESA FAMILIAR;</a:t>
            </a:r>
          </a:p>
          <a:p>
            <a:pPr marL="0" indent="0">
              <a:buNone/>
            </a:pPr>
            <a:r>
              <a:rPr lang="es-AR" dirty="0"/>
              <a:t> </a:t>
            </a:r>
            <a:r>
              <a:rPr lang="es-AR" dirty="0" smtClean="0"/>
              <a:t>    b) Regulación del PROTOCOLO FAMILIAR;</a:t>
            </a:r>
          </a:p>
          <a:p>
            <a:pPr marL="0" indent="0">
              <a:buNone/>
            </a:pPr>
            <a:r>
              <a:rPr lang="es-AR" dirty="0"/>
              <a:t> </a:t>
            </a:r>
            <a:r>
              <a:rPr lang="es-AR" dirty="0" smtClean="0"/>
              <a:t>    c) Incorporación de normas específicas en la Ley General de Sociedades.</a:t>
            </a:r>
            <a:endParaRPr lang="es-AR" dirty="0"/>
          </a:p>
        </p:txBody>
      </p:sp>
    </p:spTree>
    <p:extLst>
      <p:ext uri="{BB962C8B-B14F-4D97-AF65-F5344CB8AC3E}">
        <p14:creationId xmlns:p14="http://schemas.microsoft.com/office/powerpoint/2010/main" xmlns="" val="156372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Qué es la empresa familiar?</a:t>
            </a:r>
            <a:endParaRPr lang="es-AR" dirty="0"/>
          </a:p>
        </p:txBody>
      </p:sp>
      <p:sp>
        <p:nvSpPr>
          <p:cNvPr id="3" name="2 Marcador de contenido"/>
          <p:cNvSpPr>
            <a:spLocks noGrp="1"/>
          </p:cNvSpPr>
          <p:nvPr>
            <p:ph idx="1"/>
          </p:nvPr>
        </p:nvSpPr>
        <p:spPr/>
        <p:txBody>
          <a:bodyPr/>
          <a:lstStyle/>
          <a:p>
            <a:pPr marL="0" indent="0" algn="just">
              <a:buNone/>
            </a:pPr>
            <a:r>
              <a:rPr lang="es-AR" dirty="0" smtClean="0"/>
              <a:t>  </a:t>
            </a:r>
          </a:p>
          <a:p>
            <a:pPr marL="0" indent="0" algn="just">
              <a:buNone/>
            </a:pPr>
            <a:r>
              <a:rPr lang="es-AR" dirty="0" smtClean="0"/>
              <a:t>  Hay empresa familiar cuando los integrantes de una familia dirigen, controlan y son propietarios de una empresa -la que constituye su medio de vida- y tienen la </a:t>
            </a:r>
            <a:r>
              <a:rPr lang="es-AR" b="1" dirty="0" smtClean="0"/>
              <a:t>intención de mantener tal situación en el tiempo</a:t>
            </a:r>
            <a:r>
              <a:rPr lang="es-AR" dirty="0" smtClean="0"/>
              <a:t>, con marcada identificación entre la suerte de la familia y de la empresa (Eduardo M. </a:t>
            </a:r>
            <a:r>
              <a:rPr lang="es-AR" dirty="0" err="1" smtClean="0"/>
              <a:t>Favier</a:t>
            </a:r>
            <a:r>
              <a:rPr lang="es-AR" dirty="0" smtClean="0"/>
              <a:t> </a:t>
            </a:r>
            <a:r>
              <a:rPr lang="es-AR" dirty="0" err="1" smtClean="0"/>
              <a:t>Dubois</a:t>
            </a:r>
            <a:r>
              <a:rPr lang="es-AR" dirty="0" smtClean="0"/>
              <a:t> h).</a:t>
            </a:r>
            <a:endParaRPr lang="es-AR" dirty="0"/>
          </a:p>
        </p:txBody>
      </p:sp>
    </p:spTree>
    <p:extLst>
      <p:ext uri="{BB962C8B-B14F-4D97-AF65-F5344CB8AC3E}">
        <p14:creationId xmlns:p14="http://schemas.microsoft.com/office/powerpoint/2010/main" xmlns="" val="2151631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ELEMENTOS</a:t>
            </a:r>
            <a:endParaRPr lang="es-AR" dirty="0"/>
          </a:p>
        </p:txBody>
      </p:sp>
      <p:sp>
        <p:nvSpPr>
          <p:cNvPr id="3" name="2 Marcador de contenido"/>
          <p:cNvSpPr>
            <a:spLocks noGrp="1"/>
          </p:cNvSpPr>
          <p:nvPr>
            <p:ph idx="1"/>
          </p:nvPr>
        </p:nvSpPr>
        <p:spPr>
          <a:xfrm>
            <a:off x="457200" y="1628800"/>
            <a:ext cx="8435280" cy="4497363"/>
          </a:xfrm>
        </p:spPr>
        <p:txBody>
          <a:bodyPr/>
          <a:lstStyle/>
          <a:p>
            <a:pPr marL="0" indent="0">
              <a:buNone/>
            </a:pPr>
            <a:r>
              <a:rPr lang="es-AR" dirty="0" smtClean="0"/>
              <a:t>     Objetivo: </a:t>
            </a:r>
          </a:p>
          <a:p>
            <a:pPr marL="0" indent="0">
              <a:buNone/>
            </a:pPr>
            <a:r>
              <a:rPr lang="es-AR" dirty="0"/>
              <a:t> </a:t>
            </a:r>
            <a:r>
              <a:rPr lang="es-AR" dirty="0" smtClean="0"/>
              <a:t>    a) existencia de una familia o grupo familiar; </a:t>
            </a:r>
          </a:p>
          <a:p>
            <a:pPr marL="0" indent="0">
              <a:buNone/>
            </a:pPr>
            <a:r>
              <a:rPr lang="es-AR" dirty="0" smtClean="0"/>
              <a:t>     b) existencia de una empresa;</a:t>
            </a:r>
          </a:p>
          <a:p>
            <a:pPr marL="0" indent="0" algn="just">
              <a:buNone/>
            </a:pPr>
            <a:r>
              <a:rPr lang="es-AR" dirty="0"/>
              <a:t> </a:t>
            </a:r>
            <a:r>
              <a:rPr lang="es-AR" dirty="0" smtClean="0"/>
              <a:t>    Subjetivo:  </a:t>
            </a:r>
            <a:r>
              <a:rPr lang="es-AR" b="1" dirty="0" smtClean="0"/>
              <a:t>la intención de mantener la participación familiar en la empresa para que sea su sustento económico a lo largo de las distintas generaciones.</a:t>
            </a:r>
            <a:endParaRPr lang="es-AR" b="1" dirty="0"/>
          </a:p>
        </p:txBody>
      </p:sp>
    </p:spTree>
    <p:extLst>
      <p:ext uri="{BB962C8B-B14F-4D97-AF65-F5344CB8AC3E}">
        <p14:creationId xmlns:p14="http://schemas.microsoft.com/office/powerpoint/2010/main" xmlns="" val="3495492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FORTALEZAS</a:t>
            </a:r>
            <a:endParaRPr lang="es-AR" dirty="0"/>
          </a:p>
        </p:txBody>
      </p:sp>
      <p:sp>
        <p:nvSpPr>
          <p:cNvPr id="3" name="2 Marcador de contenido"/>
          <p:cNvSpPr>
            <a:spLocks noGrp="1"/>
          </p:cNvSpPr>
          <p:nvPr>
            <p:ph idx="1"/>
          </p:nvPr>
        </p:nvSpPr>
        <p:spPr/>
        <p:txBody>
          <a:bodyPr>
            <a:normAutofit fontScale="77500" lnSpcReduction="20000"/>
          </a:bodyPr>
          <a:lstStyle/>
          <a:p>
            <a:pPr marL="0" indent="0">
              <a:buNone/>
            </a:pPr>
            <a:r>
              <a:rPr lang="es-AR" dirty="0"/>
              <a:t> </a:t>
            </a:r>
          </a:p>
          <a:p>
            <a:pPr marL="0" indent="0">
              <a:buNone/>
            </a:pPr>
            <a:r>
              <a:rPr lang="es-AR" dirty="0" smtClean="0"/>
              <a:t>     a) importancia </a:t>
            </a:r>
            <a:r>
              <a:rPr lang="es-AR" dirty="0"/>
              <a:t>del factor humano reflejada en la presencia </a:t>
            </a:r>
            <a:r>
              <a:rPr lang="es-AR" dirty="0" smtClean="0"/>
              <a:t>de valores comunes, compromiso y lealtad; </a:t>
            </a:r>
          </a:p>
          <a:p>
            <a:pPr marL="0" indent="0">
              <a:buNone/>
            </a:pPr>
            <a:r>
              <a:rPr lang="es-AR" dirty="0"/>
              <a:t> </a:t>
            </a:r>
            <a:r>
              <a:rPr lang="es-AR" dirty="0" smtClean="0"/>
              <a:t>    b) en </a:t>
            </a:r>
            <a:r>
              <a:rPr lang="es-AR" dirty="0"/>
              <a:t>el ámbito económico, se destaca la importancia de la cultura de la empresa</a:t>
            </a:r>
            <a:r>
              <a:rPr lang="es-AR" dirty="0" smtClean="0"/>
              <a:t>, lo que permite </a:t>
            </a:r>
            <a:r>
              <a:rPr lang="es-AR" dirty="0"/>
              <a:t>mantener cierta estabilidad durante el transcurso del </a:t>
            </a:r>
            <a:r>
              <a:rPr lang="es-AR" dirty="0" smtClean="0"/>
              <a:t>tiempo;</a:t>
            </a:r>
          </a:p>
          <a:p>
            <a:pPr marL="0" indent="0">
              <a:buNone/>
            </a:pPr>
            <a:r>
              <a:rPr lang="es-AR" dirty="0" smtClean="0"/>
              <a:t>     c) en </a:t>
            </a:r>
            <a:r>
              <a:rPr lang="es-AR" dirty="0"/>
              <a:t>el ámbito de gestión, </a:t>
            </a:r>
            <a:r>
              <a:rPr lang="es-AR" dirty="0" smtClean="0"/>
              <a:t> </a:t>
            </a:r>
            <a:r>
              <a:rPr lang="es-AR" dirty="0"/>
              <a:t>poseen dinamismo, innovación, relaciones personales y durables, flexibilidad (en tiempo, trabajo y remuneración) circuito de toma de decisiones corto, generalmente las decisiones recaen sobre el socio </a:t>
            </a:r>
            <a:r>
              <a:rPr lang="es-AR" dirty="0" smtClean="0"/>
              <a:t>fundador; </a:t>
            </a:r>
          </a:p>
          <a:p>
            <a:pPr marL="0" indent="0" algn="just">
              <a:buNone/>
            </a:pPr>
            <a:r>
              <a:rPr lang="es-AR" dirty="0"/>
              <a:t> </a:t>
            </a:r>
            <a:r>
              <a:rPr lang="es-AR" dirty="0" smtClean="0"/>
              <a:t>    d) poseen prioridades  sociales y orgullo </a:t>
            </a:r>
            <a:r>
              <a:rPr lang="es-AR" dirty="0"/>
              <a:t>personal por el negocio y la solidez del mismo,  </a:t>
            </a:r>
            <a:r>
              <a:rPr lang="es-AR" dirty="0" smtClean="0"/>
              <a:t>conductas que </a:t>
            </a:r>
            <a:r>
              <a:rPr lang="es-AR" dirty="0"/>
              <a:t>se </a:t>
            </a:r>
            <a:r>
              <a:rPr lang="es-AR" dirty="0" smtClean="0"/>
              <a:t>transmiten </a:t>
            </a:r>
            <a:r>
              <a:rPr lang="es-AR" dirty="0"/>
              <a:t>de generación en </a:t>
            </a:r>
            <a:r>
              <a:rPr lang="es-AR" dirty="0" smtClean="0"/>
              <a:t>generación. </a:t>
            </a:r>
            <a:endParaRPr lang="es-AR" dirty="0"/>
          </a:p>
        </p:txBody>
      </p:sp>
    </p:spTree>
    <p:extLst>
      <p:ext uri="{BB962C8B-B14F-4D97-AF65-F5344CB8AC3E}">
        <p14:creationId xmlns:p14="http://schemas.microsoft.com/office/powerpoint/2010/main" xmlns="" val="334442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DEBILIDADES</a:t>
            </a:r>
            <a:endParaRPr lang="es-AR" dirty="0"/>
          </a:p>
        </p:txBody>
      </p:sp>
      <p:sp>
        <p:nvSpPr>
          <p:cNvPr id="3" name="2 Marcador de contenido"/>
          <p:cNvSpPr>
            <a:spLocks noGrp="1"/>
          </p:cNvSpPr>
          <p:nvPr>
            <p:ph idx="1"/>
          </p:nvPr>
        </p:nvSpPr>
        <p:spPr/>
        <p:txBody>
          <a:bodyPr>
            <a:normAutofit fontScale="62500" lnSpcReduction="20000"/>
          </a:bodyPr>
          <a:lstStyle/>
          <a:p>
            <a:pPr marL="0" indent="0" algn="just">
              <a:buNone/>
            </a:pPr>
            <a:r>
              <a:rPr lang="es-AR" dirty="0" smtClean="0"/>
              <a:t>     a) resistencia </a:t>
            </a:r>
            <a:r>
              <a:rPr lang="es-AR" dirty="0"/>
              <a:t>al ingreso de socios no familiares </a:t>
            </a:r>
            <a:r>
              <a:rPr lang="es-AR" dirty="0" smtClean="0"/>
              <a:t>y  </a:t>
            </a:r>
            <a:r>
              <a:rPr lang="es-AR" dirty="0"/>
              <a:t>práctica habitual </a:t>
            </a:r>
            <a:r>
              <a:rPr lang="es-AR" dirty="0" smtClean="0"/>
              <a:t>de oposición por parte de </a:t>
            </a:r>
            <a:r>
              <a:rPr lang="es-AR" dirty="0"/>
              <a:t>los directivos </a:t>
            </a:r>
            <a:r>
              <a:rPr lang="es-AR" dirty="0" smtClean="0"/>
              <a:t>familiares </a:t>
            </a:r>
            <a:r>
              <a:rPr lang="es-AR" dirty="0"/>
              <a:t>a que parte del capital pase a manos de </a:t>
            </a:r>
            <a:r>
              <a:rPr lang="es-AR" dirty="0" smtClean="0"/>
              <a:t>terceros;</a:t>
            </a:r>
          </a:p>
          <a:p>
            <a:pPr marL="0" indent="0" algn="just">
              <a:buNone/>
            </a:pPr>
            <a:r>
              <a:rPr lang="es-AR" dirty="0"/>
              <a:t> </a:t>
            </a:r>
            <a:r>
              <a:rPr lang="es-AR" dirty="0" smtClean="0"/>
              <a:t>    b) falta </a:t>
            </a:r>
            <a:r>
              <a:rPr lang="es-AR" dirty="0"/>
              <a:t>de asignación de tareas y responsabilidades en forma clara y </a:t>
            </a:r>
            <a:r>
              <a:rPr lang="es-AR" dirty="0" smtClean="0"/>
              <a:t>precisa, lo que genera </a:t>
            </a:r>
            <a:r>
              <a:rPr lang="es-AR" dirty="0"/>
              <a:t>roces, tanto en la empresa como en la </a:t>
            </a:r>
            <a:r>
              <a:rPr lang="es-AR" dirty="0" smtClean="0"/>
              <a:t>familia como así también mezcla </a:t>
            </a:r>
            <a:r>
              <a:rPr lang="es-AR" dirty="0"/>
              <a:t>de roles familiares y profesionales, que </a:t>
            </a:r>
            <a:r>
              <a:rPr lang="es-AR" dirty="0" smtClean="0"/>
              <a:t>resultan </a:t>
            </a:r>
            <a:r>
              <a:rPr lang="es-AR" dirty="0"/>
              <a:t>difíciles de enmendar a lo largo del </a:t>
            </a:r>
            <a:r>
              <a:rPr lang="es-AR" dirty="0" smtClean="0"/>
              <a:t>tiempo;</a:t>
            </a:r>
          </a:p>
          <a:p>
            <a:pPr marL="0" indent="0" algn="just">
              <a:buNone/>
            </a:pPr>
            <a:r>
              <a:rPr lang="es-AR" dirty="0"/>
              <a:t> </a:t>
            </a:r>
            <a:r>
              <a:rPr lang="es-AR" dirty="0" smtClean="0"/>
              <a:t>    c) los </a:t>
            </a:r>
            <a:r>
              <a:rPr lang="es-AR" dirty="0"/>
              <a:t>problemas familiares, las rivalidades personales, los celos y la influencia de familiares no directamente involucrados en la empresa, perjudican la buena marcha del </a:t>
            </a:r>
            <a:r>
              <a:rPr lang="es-AR" dirty="0" smtClean="0"/>
              <a:t>negocio;</a:t>
            </a:r>
          </a:p>
          <a:p>
            <a:pPr marL="0" indent="0" algn="just">
              <a:buNone/>
            </a:pPr>
            <a:r>
              <a:rPr lang="es-AR" dirty="0"/>
              <a:t> </a:t>
            </a:r>
            <a:r>
              <a:rPr lang="es-AR" dirty="0" smtClean="0"/>
              <a:t>     d) la </a:t>
            </a:r>
            <a:r>
              <a:rPr lang="es-AR" dirty="0"/>
              <a:t>confusión de caja, </a:t>
            </a:r>
            <a:r>
              <a:rPr lang="es-AR" dirty="0" smtClean="0"/>
              <a:t>utilizándose </a:t>
            </a:r>
            <a:r>
              <a:rPr lang="es-AR" dirty="0"/>
              <a:t>fondos de la caja empresarial para gastos </a:t>
            </a:r>
            <a:r>
              <a:rPr lang="es-AR" dirty="0" err="1"/>
              <a:t>extrasocietarios</a:t>
            </a:r>
            <a:r>
              <a:rPr lang="es-AR" dirty="0"/>
              <a:t>, como por ejemplo </a:t>
            </a:r>
            <a:r>
              <a:rPr lang="es-AR" dirty="0" smtClean="0"/>
              <a:t> </a:t>
            </a:r>
            <a:r>
              <a:rPr lang="es-AR" dirty="0"/>
              <a:t>viajes personales o </a:t>
            </a:r>
            <a:r>
              <a:rPr lang="es-AR" dirty="0" smtClean="0"/>
              <a:t> </a:t>
            </a:r>
            <a:r>
              <a:rPr lang="es-AR" dirty="0"/>
              <a:t>tarjetas empresariales para realizar las compras personales de uno de los miembros de la </a:t>
            </a:r>
            <a:r>
              <a:rPr lang="es-AR" dirty="0" smtClean="0"/>
              <a:t>familia, lo que genera </a:t>
            </a:r>
            <a:r>
              <a:rPr lang="es-AR" dirty="0"/>
              <a:t>desorden en la contabilidad de la </a:t>
            </a:r>
            <a:r>
              <a:rPr lang="es-AR" dirty="0" smtClean="0"/>
              <a:t>sociedad;</a:t>
            </a:r>
          </a:p>
          <a:p>
            <a:pPr marL="0" indent="0" algn="just">
              <a:buNone/>
            </a:pPr>
            <a:r>
              <a:rPr lang="es-AR" dirty="0"/>
              <a:t> </a:t>
            </a:r>
            <a:r>
              <a:rPr lang="es-AR" dirty="0" smtClean="0"/>
              <a:t>    e) falta de marco legal.</a:t>
            </a:r>
            <a:endParaRPr lang="es-AR" dirty="0"/>
          </a:p>
        </p:txBody>
      </p:sp>
    </p:spTree>
    <p:extLst>
      <p:ext uri="{BB962C8B-B14F-4D97-AF65-F5344CB8AC3E}">
        <p14:creationId xmlns:p14="http://schemas.microsoft.com/office/powerpoint/2010/main" xmlns="" val="2704166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
            </a:r>
            <a:br>
              <a:rPr lang="es-AR" dirty="0" smtClean="0"/>
            </a:br>
            <a:r>
              <a:rPr lang="es-AR" dirty="0" smtClean="0"/>
              <a:t>La protección de la empresa familiar en el C.C.C.N.</a:t>
            </a:r>
            <a:br>
              <a:rPr lang="es-AR" dirty="0" smtClean="0"/>
            </a:br>
            <a:endParaRPr lang="es-AR" dirty="0"/>
          </a:p>
        </p:txBody>
      </p:sp>
      <p:sp>
        <p:nvSpPr>
          <p:cNvPr id="3" name="2 Marcador de contenido"/>
          <p:cNvSpPr>
            <a:spLocks noGrp="1"/>
          </p:cNvSpPr>
          <p:nvPr>
            <p:ph idx="1"/>
          </p:nvPr>
        </p:nvSpPr>
        <p:spPr/>
        <p:txBody>
          <a:bodyPr>
            <a:normAutofit fontScale="77500" lnSpcReduction="20000"/>
          </a:bodyPr>
          <a:lstStyle/>
          <a:p>
            <a:pPr marL="0" indent="0" algn="just">
              <a:buNone/>
            </a:pPr>
            <a:r>
              <a:rPr lang="es-AR" dirty="0"/>
              <a:t> </a:t>
            </a:r>
            <a:r>
              <a:rPr lang="es-AR" dirty="0" smtClean="0"/>
              <a:t>    </a:t>
            </a:r>
            <a:r>
              <a:rPr lang="es-AR" b="1" dirty="0" smtClean="0"/>
              <a:t>La facultad de elección del régimen patrimonial matrimonial (arts. 463/503 régimen supletorio y 505/508 régimen de separación de bienes)</a:t>
            </a:r>
          </a:p>
          <a:p>
            <a:pPr marL="0" indent="0" algn="just">
              <a:buNone/>
            </a:pPr>
            <a:r>
              <a:rPr lang="es-AR" b="1" dirty="0"/>
              <a:t> </a:t>
            </a:r>
            <a:r>
              <a:rPr lang="es-AR" b="1" dirty="0" smtClean="0"/>
              <a:t>    </a:t>
            </a:r>
            <a:r>
              <a:rPr lang="es-AR" dirty="0" smtClean="0"/>
              <a:t>a) posibilidad de contratación entre cónyuges en el régimen de separación de bienes;</a:t>
            </a:r>
          </a:p>
          <a:p>
            <a:pPr marL="0" indent="0" algn="just">
              <a:buNone/>
            </a:pPr>
            <a:r>
              <a:rPr lang="es-AR" b="1" dirty="0"/>
              <a:t> </a:t>
            </a:r>
            <a:r>
              <a:rPr lang="es-AR" b="1" dirty="0" smtClean="0"/>
              <a:t>    </a:t>
            </a:r>
            <a:r>
              <a:rPr lang="es-AR" dirty="0" smtClean="0"/>
              <a:t>b) posibilidad de constituir  cualquier tipo de sociedad entre cónyuges en ambos regímenes (art. 27 LGS);</a:t>
            </a:r>
          </a:p>
          <a:p>
            <a:pPr marL="0" indent="0" algn="just">
              <a:buNone/>
            </a:pPr>
            <a:r>
              <a:rPr lang="es-AR" b="1" dirty="0"/>
              <a:t> </a:t>
            </a:r>
            <a:r>
              <a:rPr lang="es-AR" b="1" dirty="0" smtClean="0"/>
              <a:t>    </a:t>
            </a:r>
            <a:r>
              <a:rPr lang="es-AR" dirty="0" smtClean="0"/>
              <a:t>c) participación de carácter propio de uno de los cónyuges en una sociedad que adquiere mayor valor a causa de la capitalización de utilidades durante la comunidad, origina recompensa (art. 491 segundo párrafo CCCN);</a:t>
            </a:r>
          </a:p>
          <a:p>
            <a:pPr marL="0" indent="0" algn="just">
              <a:buNone/>
            </a:pPr>
            <a:r>
              <a:rPr lang="es-AR" dirty="0"/>
              <a:t> </a:t>
            </a:r>
            <a:r>
              <a:rPr lang="es-AR" dirty="0" smtClean="0"/>
              <a:t>    d) atribución preferencial (art. 499 CCCN).</a:t>
            </a:r>
            <a:endParaRPr lang="es-AR" dirty="0"/>
          </a:p>
        </p:txBody>
      </p:sp>
    </p:spTree>
    <p:extLst>
      <p:ext uri="{BB962C8B-B14F-4D97-AF65-F5344CB8AC3E}">
        <p14:creationId xmlns:p14="http://schemas.microsoft.com/office/powerpoint/2010/main" xmlns="" val="2134667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PROTOCOLO FAMILIAR</a:t>
            </a:r>
            <a:endParaRPr lang="es-AR" dirty="0"/>
          </a:p>
        </p:txBody>
      </p:sp>
      <p:sp>
        <p:nvSpPr>
          <p:cNvPr id="3" name="2 Marcador de contenido"/>
          <p:cNvSpPr>
            <a:spLocks noGrp="1"/>
          </p:cNvSpPr>
          <p:nvPr>
            <p:ph idx="1"/>
          </p:nvPr>
        </p:nvSpPr>
        <p:spPr/>
        <p:txBody>
          <a:bodyPr>
            <a:normAutofit fontScale="85000" lnSpcReduction="20000"/>
          </a:bodyPr>
          <a:lstStyle/>
          <a:p>
            <a:pPr marL="0" indent="0" algn="just">
              <a:buNone/>
            </a:pPr>
            <a:r>
              <a:rPr lang="es-AR" dirty="0" smtClean="0"/>
              <a:t>     El </a:t>
            </a:r>
            <a:r>
              <a:rPr lang="es-AR" b="1" dirty="0" smtClean="0"/>
              <a:t>protocolo familiar</a:t>
            </a:r>
            <a:r>
              <a:rPr lang="es-AR" dirty="0" smtClean="0"/>
              <a:t> es un acuerdo que regula las relaciones de familia con la empresa de la que ésta es propietaria.</a:t>
            </a:r>
          </a:p>
          <a:p>
            <a:pPr marL="0" indent="0" algn="just">
              <a:buNone/>
            </a:pPr>
            <a:r>
              <a:rPr lang="es-AR" dirty="0"/>
              <a:t> </a:t>
            </a:r>
            <a:r>
              <a:rPr lang="es-AR" dirty="0" smtClean="0"/>
              <a:t>    </a:t>
            </a:r>
            <a:r>
              <a:rPr lang="es-AR" dirty="0" err="1" smtClean="0"/>
              <a:t>Favier</a:t>
            </a:r>
            <a:r>
              <a:rPr lang="es-AR" dirty="0" smtClean="0"/>
              <a:t> </a:t>
            </a:r>
            <a:r>
              <a:rPr lang="es-AR" dirty="0" err="1"/>
              <a:t>Dubois</a:t>
            </a:r>
            <a:r>
              <a:rPr lang="es-AR" dirty="0"/>
              <a:t> señala que el protocolo familiar consiste en una reglamentación escrita, lo más completa y detallada posible, suscripta por los miembros de una familia y accionistas de una empresa, que actúa como un </a:t>
            </a:r>
            <a:r>
              <a:rPr lang="es-AR" b="1" dirty="0"/>
              <a:t>mecanismo preventivo de conflictos</a:t>
            </a:r>
            <a:r>
              <a:rPr lang="es-AR" dirty="0"/>
              <a:t>. Es decir que constituye un instrumento escrito que delimita el marco de desarrollo y las reglas de actuación y relaciones entre la familia y la propiedad, sin que ello suponga interferir en la gestión de la empresa y su comunicación con </a:t>
            </a:r>
            <a:r>
              <a:rPr lang="es-AR" dirty="0" smtClean="0"/>
              <a:t>terceros.</a:t>
            </a:r>
            <a:endParaRPr lang="es-AR" dirty="0"/>
          </a:p>
        </p:txBody>
      </p:sp>
    </p:spTree>
    <p:extLst>
      <p:ext uri="{BB962C8B-B14F-4D97-AF65-F5344CB8AC3E}">
        <p14:creationId xmlns:p14="http://schemas.microsoft.com/office/powerpoint/2010/main" xmlns="" val="43518308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TotalTime>
  <Words>2893</Words>
  <Application>Microsoft Office PowerPoint</Application>
  <PresentationFormat>Presentación en pantalla (4:3)</PresentationFormat>
  <Paragraphs>112</Paragraphs>
  <Slides>29</Slides>
  <Notes>0</Notes>
  <HiddenSlides>0</HiddenSlides>
  <MMClips>0</MMClips>
  <ScaleCrop>false</ScaleCrop>
  <HeadingPairs>
    <vt:vector size="4" baseType="variant">
      <vt:variant>
        <vt:lpstr>Tema</vt:lpstr>
      </vt:variant>
      <vt:variant>
        <vt:i4>1</vt:i4>
      </vt:variant>
      <vt:variant>
        <vt:lpstr>Títulos de diapositiva</vt:lpstr>
      </vt:variant>
      <vt:variant>
        <vt:i4>29</vt:i4>
      </vt:variant>
    </vt:vector>
  </HeadingPairs>
  <TitlesOfParts>
    <vt:vector size="30" baseType="lpstr">
      <vt:lpstr>Tema de Office</vt:lpstr>
      <vt:lpstr>EMPRESA FAMILIAR</vt:lpstr>
      <vt:lpstr>REGULACIÓN</vt:lpstr>
      <vt:lpstr>Qué se debería regular mínimamente?</vt:lpstr>
      <vt:lpstr>Qué es la empresa familiar?</vt:lpstr>
      <vt:lpstr>ELEMENTOS</vt:lpstr>
      <vt:lpstr>FORTALEZAS</vt:lpstr>
      <vt:lpstr>DEBILIDADES</vt:lpstr>
      <vt:lpstr> La protección de la empresa familiar en el C.C.C.N. </vt:lpstr>
      <vt:lpstr>PROTOCOLO FAMILIAR</vt:lpstr>
      <vt:lpstr>Eficacia del protocolo familiar</vt:lpstr>
      <vt:lpstr>Qué contiene o puede contener el protocolo?</vt:lpstr>
      <vt:lpstr>Contenido básico del protocolo familiar</vt:lpstr>
      <vt:lpstr>Protección de la empresa familiar en el C.C.C.N. (continuación)</vt:lpstr>
      <vt:lpstr>Diapositiva 14</vt:lpstr>
      <vt:lpstr>Diapositiva 15</vt:lpstr>
      <vt:lpstr> </vt:lpstr>
      <vt:lpstr>Diapositiva 17</vt:lpstr>
      <vt:lpstr>Diapositiva 18</vt:lpstr>
      <vt:lpstr>Diapositiva 19</vt:lpstr>
      <vt:lpstr>Diapositiva 20</vt:lpstr>
      <vt:lpstr>Diapositiva 21</vt:lpstr>
      <vt:lpstr>Diapositiva 22</vt:lpstr>
      <vt:lpstr>Diapositiva 23</vt:lpstr>
      <vt:lpstr>Diapositiva 24</vt:lpstr>
      <vt:lpstr>Diapositiva 25</vt:lpstr>
      <vt:lpstr>CASO</vt:lpstr>
      <vt:lpstr>Diapositiva 27</vt:lpstr>
      <vt:lpstr>Diapositiva 28</vt:lpstr>
      <vt:lpstr>Diapositiva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EMPRESA FAMILIAR</dc:title>
  <dc:creator>Graciela</dc:creator>
  <cp:lastModifiedBy>user</cp:lastModifiedBy>
  <cp:revision>37</cp:revision>
  <dcterms:created xsi:type="dcterms:W3CDTF">2018-10-23T19:47:02Z</dcterms:created>
  <dcterms:modified xsi:type="dcterms:W3CDTF">2018-10-25T14:02:02Z</dcterms:modified>
</cp:coreProperties>
</file>